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21" r:id="rId2"/>
    <p:sldMasterId id="2147483709" r:id="rId3"/>
  </p:sldMasterIdLst>
  <p:notesMasterIdLst>
    <p:notesMasterId r:id="rId46"/>
  </p:notesMasterIdLst>
  <p:sldIdLst>
    <p:sldId id="256" r:id="rId4"/>
    <p:sldId id="257" r:id="rId5"/>
    <p:sldId id="262" r:id="rId6"/>
    <p:sldId id="260" r:id="rId7"/>
    <p:sldId id="288" r:id="rId8"/>
    <p:sldId id="263" r:id="rId9"/>
    <p:sldId id="264" r:id="rId10"/>
    <p:sldId id="290" r:id="rId11"/>
    <p:sldId id="270" r:id="rId12"/>
    <p:sldId id="272" r:id="rId13"/>
    <p:sldId id="274" r:id="rId14"/>
    <p:sldId id="275" r:id="rId15"/>
    <p:sldId id="276" r:id="rId16"/>
    <p:sldId id="277" r:id="rId17"/>
    <p:sldId id="267" r:id="rId18"/>
    <p:sldId id="292" r:id="rId19"/>
    <p:sldId id="294" r:id="rId20"/>
    <p:sldId id="293" r:id="rId21"/>
    <p:sldId id="297" r:id="rId22"/>
    <p:sldId id="279" r:id="rId23"/>
    <p:sldId id="300" r:id="rId24"/>
    <p:sldId id="301" r:id="rId25"/>
    <p:sldId id="390" r:id="rId26"/>
    <p:sldId id="379" r:id="rId27"/>
    <p:sldId id="281" r:id="rId28"/>
    <p:sldId id="364" r:id="rId29"/>
    <p:sldId id="365" r:id="rId30"/>
    <p:sldId id="329" r:id="rId31"/>
    <p:sldId id="282" r:id="rId32"/>
    <p:sldId id="291" r:id="rId33"/>
    <p:sldId id="363" r:id="rId34"/>
    <p:sldId id="369" r:id="rId35"/>
    <p:sldId id="391" r:id="rId36"/>
    <p:sldId id="392" r:id="rId37"/>
    <p:sldId id="393" r:id="rId38"/>
    <p:sldId id="394" r:id="rId39"/>
    <p:sldId id="395" r:id="rId40"/>
    <p:sldId id="396" r:id="rId41"/>
    <p:sldId id="381" r:id="rId42"/>
    <p:sldId id="380" r:id="rId43"/>
    <p:sldId id="382" r:id="rId44"/>
    <p:sldId id="341" r:id="rId45"/>
  </p:sldIdLst>
  <p:sldSz cx="9906000" cy="6858000" type="A4"/>
  <p:notesSz cx="6858000" cy="9144000"/>
  <p:embeddedFontLst>
    <p:embeddedFont>
      <p:font typeface="나눔고딕 ExtraBold" panose="020D0904000000000000" pitchFamily="50" charset="-127"/>
      <p:bold r:id="rId47"/>
    </p:embeddedFont>
    <p:embeddedFont>
      <p:font typeface="나눔바른고딕" panose="020B0603020101020101" pitchFamily="50" charset="-127"/>
      <p:regular r:id="rId48"/>
      <p:bold r:id="rId49"/>
    </p:embeddedFont>
    <p:embeddedFont>
      <p:font typeface="나눔스퀘어" panose="020B0600000101010101" pitchFamily="50" charset="-127"/>
      <p:regular r:id="rId50"/>
    </p:embeddedFont>
    <p:embeddedFont>
      <p:font typeface="나눔스퀘어라운드 Bold" panose="020B0600000101010101" pitchFamily="50" charset="-127"/>
      <p:bold r:id="rId51"/>
    </p:embeddedFont>
    <p:embeddedFont>
      <p:font typeface="나눔스퀘어라운드 ExtraBold" panose="020B0600000101010101" pitchFamily="50" charset="-127"/>
      <p:bold r:id="rId52"/>
    </p:embeddedFont>
    <p:embeddedFont>
      <p:font typeface="나눔스퀘어라운드 Light" panose="020B0600000101010101" pitchFamily="50" charset="-127"/>
      <p:regular r:id="rId53"/>
    </p:embeddedFont>
    <p:embeddedFont>
      <p:font typeface="나눔스퀘어라운드 Regular" panose="020B0600000101010101" pitchFamily="50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itor" initials="e" lastIdx="1" clrIdx="0">
    <p:extLst>
      <p:ext uri="{19B8F6BF-5375-455C-9EA6-DF929625EA0E}">
        <p15:presenceInfo xmlns:p15="http://schemas.microsoft.com/office/powerpoint/2012/main" userId="edi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6F2B"/>
    <a:srgbClr val="2F5597"/>
    <a:srgbClr val="8FAADC"/>
    <a:srgbClr val="44546A"/>
    <a:srgbClr val="000000"/>
    <a:srgbClr val="656565"/>
    <a:srgbClr val="7F7F7F"/>
    <a:srgbClr val="F2F2F2"/>
    <a:srgbClr val="199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6391" autoAdjust="0"/>
  </p:normalViewPr>
  <p:slideViewPr>
    <p:cSldViewPr snapToGrid="0">
      <p:cViewPr>
        <p:scale>
          <a:sx n="125" d="100"/>
          <a:sy n="125" d="100"/>
        </p:scale>
        <p:origin x="19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88"/>
    </p:cViewPr>
  </p:sorter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57554BD-3767-4524-837D-E03FD57619E8}" type="datetimeFigureOut">
              <a:rPr lang="ko-KR" altLang="en-US" smtClean="0"/>
              <a:pPr/>
              <a:t>2021-06-30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6DE982DA-63C7-4575-9F18-96D6079D485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0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58F0-47E4-40AE-8277-CF8C51BD83B0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59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1796-7592-41DD-97D6-C2F16646568A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8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38C-CAB4-4598-9372-7C692883215B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86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749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B15D6-1084-4CED-A959-61274F697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336F8A-2C98-489A-B479-5EFB2A92C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0BF789-6A17-4B75-86DD-7961E364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897B2-9C8F-471A-B041-7335DF0F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9D876-17A0-41B6-A4E8-CE22B54C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81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5EA02-5DEC-4FBB-9702-C60685B0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607A0-EB03-4D70-AD48-7336DC7B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60521-A626-438E-85F5-09368A70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05478-1C4B-482B-BADD-251B321B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62573-3B04-4DBA-BF83-D2DFB9A6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4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767AA-F440-43B6-9688-57D3C10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49E304-ED74-46DF-A6FD-F0B36FC8B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B9B5CC-308D-423C-B4D9-C4DF5042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DB099-7C79-4336-9D10-7FB7B668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591E2-C1B0-4A6B-89B3-43CF63B8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76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26C76-F790-4674-A283-9397086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90A4CE-5D45-4BA4-B2BF-0F0BCF217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1E821-87DE-48A8-860C-8F6E4F184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995A6A-67D0-484D-8459-C8646A5F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57B2B-7EB0-43E3-8FC2-30B19F25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22FCC2-9FD6-4100-9906-81414125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32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3778D-8FFF-4F6B-8463-C36EA7C1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6CF12-78CF-4910-9578-0270B7299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E4E5D2-C3C4-4DBF-A2E1-A2BE3588E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69CC45-0763-4F9D-9378-F201BDC8C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2E309-059B-4EE3-AD7D-A69971A48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CF75C8-708E-462F-AEAD-EE77D0AE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606DF1-55D9-4B75-8923-FDFE2045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12CEE2-69F9-4542-ACF3-6173337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973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1099F-6466-46B4-8F86-38666994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566B62-4872-41F1-8AD7-9FE775AB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51F72-50CD-4956-884C-E2042FF7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33408-80D6-45ED-BCD7-61CE5796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53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FAF057-5DFB-4689-BABF-EC8903C4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0F790-7215-4C4F-A02C-1514DCCF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D609C-054D-45CA-9939-065763FA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46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A0B3F-E819-4559-9DE1-93A56805B3F3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81687" y="6356352"/>
            <a:ext cx="3343275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8575" y="6492875"/>
            <a:ext cx="2228850" cy="365125"/>
          </a:xfrm>
        </p:spPr>
        <p:txBody>
          <a:bodyPr/>
          <a:lstStyle>
            <a:lvl1pPr algn="ctr">
              <a:defRPr/>
            </a:lvl1pPr>
          </a:lstStyle>
          <a:p>
            <a:fld id="{D9D3ADE5-9063-484B-A5E9-F70470FDFE2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812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1BD0B-5242-4C78-BE5A-857942BD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AF8BAD-7DB2-40EC-885A-556BA22E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5FE50-32FD-42E9-8602-647B71E17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A86A4E-CCA4-449A-8F6A-D2E9DE1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B4C25-2693-483B-9F54-9A755206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E29C96-01E7-4AE2-96E5-DBEABA89B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00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279E3-3CE0-453A-8097-991828D4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B602CF-76D3-4E00-96F8-D513B7910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4794B-721F-4181-B8E2-E1F6127CC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101EDD-C26A-4641-BD4E-676A092F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224D3A-080D-4E22-8209-013C4A07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976EA1-00A4-43FC-A12F-492E2E00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58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31C89-C406-48E3-9ADD-3B52A6B3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211955-D098-41DF-A1B8-0117A255D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A3039-C01C-427A-83BA-CA3A524D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D4D5A1-3B35-4F53-9E46-26E58828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D9617-9A01-46EB-B792-9694E9F2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69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635DA5-0294-464F-B764-EAA4C684C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38C6F0-55D9-4D20-9EE5-2241A3C13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07F80-BFCA-46FB-8DB0-56ADC71A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26BFA-DECD-4213-B07E-2300B893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8081C-62A7-4AA0-84B1-D00DBB71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98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B27E1-12A3-48C5-BBE2-C753D83A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E3E764-751B-4648-B59E-5AD4AD0FC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B9663-1BBA-4B3E-B924-7044C09A1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FB967-29E4-4EAD-990A-6F38ED488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03022-F6B8-4DA7-9D8D-D63FEFB8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03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890A8-5613-4763-A380-718FB120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E64B8-5493-4943-BC46-451F0B597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D1435-375A-4EE1-9175-0E8D5768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77EA7-63AE-4A1A-88A6-49C59F13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A7D506-EB51-40AE-9594-D2EBE31A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14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F5C7D-D369-4BF0-BB6C-C07D4CF1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02D68-ED9D-43D2-9E9F-B8C96F3B5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2EF5E-1D40-4D1D-BD19-334153A6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5031-C164-4DB4-B426-ACF7A79A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41E06-B867-4869-AFEF-17E3E725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62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2A1E9-1CC4-40E5-A381-8CA8DBF0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91CE9-574A-48FA-9D4F-E1B151CE2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A72CE8-99BB-4A1E-B9CC-D57A9874C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EF23EE-25D7-4F76-A4FB-8D27FE29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A34F80-E8C3-42F4-880B-51F17531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A8D2A-987F-4DDB-8831-0322872E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79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CD672-9052-48C2-A35F-B82903CF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30E3D-267D-46C5-895D-D86557F2E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1F1E9C-EB4D-4BA8-ABCF-2D7CEC60F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90DBBF-6532-4C67-907C-3BAFF623C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B4AF50-1102-4E49-94BA-D4337BB0B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E7E82-EFEF-43B3-9B27-32FF2E3EB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DCFE0D-1A6B-4108-9AE3-8A4F30BB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E84FD8-EE49-46AF-AD0F-0E1BFFB4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8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88210-5724-45B0-AFF4-ACB38B22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B7805F-B20F-4F86-8DC2-191603B5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093F7A-39C7-42A1-BDAB-D574632F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4EC4B-370D-48E9-8DBC-25080EB7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97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B7B7-167B-4A36-A1CA-59E151EA7D72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6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1AB09E-FE09-4B97-9366-7C5CEAD1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639408-6AD2-4358-B4A4-0FC5B590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B438FF-5B52-47FB-90F3-CE24917E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343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3B2F7-15D8-4488-B927-A98C958F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65521-8774-4509-9872-6280A668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88B066-8307-4DD0-B318-6687F8ACA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B08FE9-704A-4E5A-96C1-A43ED767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26451D-6309-4B55-91A8-082EF4A5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51FBD6-F314-47C8-A003-6E921418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87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2A307-85AF-44CD-B471-811382CD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5EF9B7-95F5-40DD-A996-7A611B859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9BDE0-D11C-4AC7-87E4-B2CA9983A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8583F5-1F01-4948-973E-841BE3310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DA06BA-908F-421B-96BB-2CB16640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330137-939E-451D-AFA2-9BCD5D9E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9903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A5255-4B5F-4C0B-BA9E-E9158728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5DF901-2724-4BA3-9D6C-79F9C1667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D3E24-C524-4C54-89DD-1E32099A2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3BC07-FCDC-4718-9D68-2A405298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D7E3CD-E474-41AB-905B-9CB23CA2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90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622272-9833-4955-8000-037FB9B22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6908E9-8928-44D0-A26E-F01F7D135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EEB3A-78DC-437A-9561-C5E2CA25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72F92-A232-496D-9C96-32022449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91683-DE3B-4769-B751-491603B0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3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09B5-2590-4A82-9BE8-53CA42982A4D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7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A228E-9FAD-4586-A6E0-95DB271B6EB7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48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21881-F8BE-4168-A482-5EEDCC9F7367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954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9DEC3-DAA0-41D3-B191-E498DDCD9459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7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0E3C3-BCE3-47D6-BCA2-84F1FE2145C3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5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352FA-8187-467C-9F37-E355D4F5F65B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70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1C64955A-FF3A-4AC8-B4FE-776142ABD082}" type="datetime1">
              <a:rPr lang="ko-KR" altLang="en-US" smtClean="0"/>
              <a:pPr/>
              <a:t>2021-06-30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D9D3ADE5-9063-484B-A5E9-F70470FDFE2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60FF20-0227-4E02-9786-56A830F15E42}"/>
              </a:ext>
            </a:extLst>
          </p:cNvPr>
          <p:cNvSpPr/>
          <p:nvPr userDrawn="1"/>
        </p:nvSpPr>
        <p:spPr>
          <a:xfrm>
            <a:off x="0" y="0"/>
            <a:ext cx="992037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1B93DF3-7780-47F5-9473-9F1461BF3F96}"/>
              </a:ext>
            </a:extLst>
          </p:cNvPr>
          <p:cNvSpPr/>
          <p:nvPr userDrawn="1"/>
        </p:nvSpPr>
        <p:spPr>
          <a:xfrm rot="265742" flipH="1" flipV="1">
            <a:off x="-59729" y="6478685"/>
            <a:ext cx="9353592" cy="731750"/>
          </a:xfrm>
          <a:custGeom>
            <a:avLst/>
            <a:gdLst>
              <a:gd name="connsiteX0" fmla="*/ 0 w 9312167"/>
              <a:gd name="connsiteY0" fmla="*/ 721279 h 728511"/>
              <a:gd name="connsiteX1" fmla="*/ 9312167 w 9312167"/>
              <a:gd name="connsiteY1" fmla="*/ 0 h 728511"/>
              <a:gd name="connsiteX2" fmla="*/ 9312166 w 9312167"/>
              <a:gd name="connsiteY2" fmla="*/ 226699 h 728511"/>
              <a:gd name="connsiteX3" fmla="*/ 8810354 w 9312167"/>
              <a:gd name="connsiteY3" fmla="*/ 728511 h 728511"/>
              <a:gd name="connsiteX4" fmla="*/ 71740 w 9312167"/>
              <a:gd name="connsiteY4" fmla="*/ 728511 h 72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2167" h="728511">
                <a:moveTo>
                  <a:pt x="0" y="721279"/>
                </a:moveTo>
                <a:lnTo>
                  <a:pt x="9312167" y="0"/>
                </a:lnTo>
                <a:lnTo>
                  <a:pt x="9312166" y="226699"/>
                </a:lnTo>
                <a:cubicBezTo>
                  <a:pt x="9312166" y="503842"/>
                  <a:pt x="9087497" y="728511"/>
                  <a:pt x="8810354" y="728511"/>
                </a:cubicBezTo>
                <a:lnTo>
                  <a:pt x="71740" y="728511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F7F7F7"/>
              </a:gs>
            </a:gsLst>
            <a:lin ang="0" scaled="1"/>
          </a:gra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53B1AD3-E66E-4E35-AFD6-FAF668FCFF43}"/>
              </a:ext>
            </a:extLst>
          </p:cNvPr>
          <p:cNvSpPr/>
          <p:nvPr userDrawn="1"/>
        </p:nvSpPr>
        <p:spPr>
          <a:xfrm rot="265742">
            <a:off x="632007" y="-373122"/>
            <a:ext cx="9312167" cy="728511"/>
          </a:xfrm>
          <a:custGeom>
            <a:avLst/>
            <a:gdLst>
              <a:gd name="connsiteX0" fmla="*/ 0 w 9312167"/>
              <a:gd name="connsiteY0" fmla="*/ 721279 h 728511"/>
              <a:gd name="connsiteX1" fmla="*/ 9312167 w 9312167"/>
              <a:gd name="connsiteY1" fmla="*/ 0 h 728511"/>
              <a:gd name="connsiteX2" fmla="*/ 9312166 w 9312167"/>
              <a:gd name="connsiteY2" fmla="*/ 226699 h 728511"/>
              <a:gd name="connsiteX3" fmla="*/ 8810354 w 9312167"/>
              <a:gd name="connsiteY3" fmla="*/ 728511 h 728511"/>
              <a:gd name="connsiteX4" fmla="*/ 71740 w 9312167"/>
              <a:gd name="connsiteY4" fmla="*/ 728511 h 72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2167" h="728511">
                <a:moveTo>
                  <a:pt x="0" y="721279"/>
                </a:moveTo>
                <a:lnTo>
                  <a:pt x="9312167" y="0"/>
                </a:lnTo>
                <a:lnTo>
                  <a:pt x="9312166" y="226699"/>
                </a:lnTo>
                <a:cubicBezTo>
                  <a:pt x="9312166" y="503842"/>
                  <a:pt x="9087497" y="728511"/>
                  <a:pt x="8810354" y="728511"/>
                </a:cubicBezTo>
                <a:lnTo>
                  <a:pt x="71740" y="728511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60817F-F853-4B1B-80CA-81D1B5862E64}"/>
              </a:ext>
            </a:extLst>
          </p:cNvPr>
          <p:cNvSpPr txBox="1"/>
          <p:nvPr userDrawn="1"/>
        </p:nvSpPr>
        <p:spPr>
          <a:xfrm>
            <a:off x="179512" y="6452326"/>
            <a:ext cx="8018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Nong 4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32F73A9-2414-47DF-BE43-61DA989E331A}"/>
              </a:ext>
            </a:extLst>
          </p:cNvPr>
          <p:cNvSpPr/>
          <p:nvPr userDrawn="1"/>
        </p:nvSpPr>
        <p:spPr>
          <a:xfrm rot="265742">
            <a:off x="3295588" y="-1284031"/>
            <a:ext cx="9312167" cy="728511"/>
          </a:xfrm>
          <a:custGeom>
            <a:avLst/>
            <a:gdLst>
              <a:gd name="connsiteX0" fmla="*/ 0 w 9312167"/>
              <a:gd name="connsiteY0" fmla="*/ 721279 h 728511"/>
              <a:gd name="connsiteX1" fmla="*/ 9312167 w 9312167"/>
              <a:gd name="connsiteY1" fmla="*/ 0 h 728511"/>
              <a:gd name="connsiteX2" fmla="*/ 9312166 w 9312167"/>
              <a:gd name="connsiteY2" fmla="*/ 226699 h 728511"/>
              <a:gd name="connsiteX3" fmla="*/ 8810354 w 9312167"/>
              <a:gd name="connsiteY3" fmla="*/ 728511 h 728511"/>
              <a:gd name="connsiteX4" fmla="*/ 71740 w 9312167"/>
              <a:gd name="connsiteY4" fmla="*/ 728511 h 72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2167" h="728511">
                <a:moveTo>
                  <a:pt x="0" y="721279"/>
                </a:moveTo>
                <a:lnTo>
                  <a:pt x="9312167" y="0"/>
                </a:lnTo>
                <a:lnTo>
                  <a:pt x="9312166" y="226699"/>
                </a:lnTo>
                <a:cubicBezTo>
                  <a:pt x="9312166" y="503842"/>
                  <a:pt x="9087497" y="728511"/>
                  <a:pt x="8810354" y="728511"/>
                </a:cubicBezTo>
                <a:lnTo>
                  <a:pt x="71740" y="728511"/>
                </a:lnTo>
                <a:close/>
              </a:path>
            </a:pathLst>
          </a:custGeom>
          <a:gradFill>
            <a:gsLst>
              <a:gs pos="0">
                <a:srgbClr val="00B0D7">
                  <a:alpha val="90000"/>
                </a:srgbClr>
              </a:gs>
              <a:gs pos="100000">
                <a:srgbClr val="014C7E">
                  <a:alpha val="90000"/>
                </a:srgbClr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10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24DC42-89E8-43B4-9423-57693813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00385-31E8-498E-B28A-B9334CA3E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B10132-5BEF-4B05-940C-0547CF9D2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58427-FFAB-4B95-A995-64CA28DA7629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A202E-9F2C-4092-80BF-E464C49D4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A10DC-3EE0-48C3-AEC8-9A7911314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0DF49-BDFA-42CF-BE5C-D44943972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1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66EAA3-DA7B-4DA8-B77E-2B019BA4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BA39D-79A1-4985-A59A-4A53BBC23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5C1B3-7AA3-4A99-A4ED-D918D4D80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2B70D-3A73-48B6-8314-8FD9C84A3C7D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D4B72-2695-4177-9F79-47BDBE6CB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F0D95-3114-4A28-A47E-812331877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47FA3-B4F0-41FE-976C-51E05EA33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8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honam.co.kr/detail/G3XMjU/64856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ikpnews.net/news/articleView.html?idxno=4405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na.co.kr/view/AKR2021010301510053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figma.com/proto/38NdKzLWRR9AeJ09VhGpkZ/%EC%82%B0%EB%A6%BC%EC%B2%AD?page-id=0%3A1&amp;node-id=11%3A223&amp;viewport=-187%2C156%2C0.10297423601150513&amp;scaling=scale-down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1F0F88-47D3-4ED2-AB6A-1F9FB68EADF6}"/>
              </a:ext>
            </a:extLst>
          </p:cNvPr>
          <p:cNvSpPr/>
          <p:nvPr/>
        </p:nvSpPr>
        <p:spPr>
          <a:xfrm>
            <a:off x="1956976" y="1728467"/>
            <a:ext cx="5992050" cy="1210059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6F2B"/>
              </a:gs>
            </a:gsLst>
            <a:lin ang="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9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산림공공빅데이터 활용 </a:t>
            </a:r>
            <a:endParaRPr lang="en-US" altLang="ko-KR" sz="39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39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창업 경진 대회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399213-5324-43D2-AC4C-934D432941DB}"/>
              </a:ext>
            </a:extLst>
          </p:cNvPr>
          <p:cNvSpPr/>
          <p:nvPr/>
        </p:nvSpPr>
        <p:spPr>
          <a:xfrm>
            <a:off x="1956975" y="2938526"/>
            <a:ext cx="5992050" cy="1210059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7648" y="4359094"/>
            <a:ext cx="5735752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63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 </a:t>
            </a:r>
            <a:r>
              <a:rPr lang="en-US" altLang="ko-KR" sz="1463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en-US" altLang="ko-KR" sz="1463" dirty="0">
                <a:solidFill>
                  <a:srgbClr val="0B55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6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이준형 </a:t>
            </a:r>
            <a:endParaRPr lang="en-US" altLang="ko-KR" sz="146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63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</a:t>
            </a:r>
            <a:r>
              <a:rPr lang="en-US" altLang="ko-KR" sz="1463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en-US" altLang="ko-KR" sz="1463" dirty="0">
                <a:solidFill>
                  <a:srgbClr val="0B55B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6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김상혁</a:t>
            </a:r>
            <a:r>
              <a:rPr lang="en-US" altLang="ko-KR" sz="146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6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하승우</a:t>
            </a:r>
            <a:r>
              <a:rPr lang="en-US" altLang="ko-KR" sz="146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6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유병욱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787A1CE2-F26D-4D4D-AAE9-890342F148C7}"/>
              </a:ext>
            </a:extLst>
          </p:cNvPr>
          <p:cNvSpPr txBox="1">
            <a:spLocks/>
          </p:cNvSpPr>
          <p:nvPr/>
        </p:nvSpPr>
        <p:spPr>
          <a:xfrm>
            <a:off x="9320330" y="5839420"/>
            <a:ext cx="467521" cy="29666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4391EA-7B2B-4C8C-AC89-EC156F3B3522}" type="slidenum">
              <a:rPr lang="en-US" altLang="ko-KR" sz="1463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fld>
            <a:endParaRPr lang="ko-KR" altLang="en-US" sz="1463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10F0DB-1B40-4251-870A-9ACCE362E4F4}"/>
              </a:ext>
            </a:extLst>
          </p:cNvPr>
          <p:cNvGrpSpPr/>
          <p:nvPr/>
        </p:nvGrpSpPr>
        <p:grpSpPr>
          <a:xfrm>
            <a:off x="2818346" y="3240858"/>
            <a:ext cx="3691773" cy="584775"/>
            <a:chOff x="2910625" y="3249247"/>
            <a:chExt cx="3691773" cy="584775"/>
          </a:xfrm>
        </p:grpSpPr>
        <p:sp>
          <p:nvSpPr>
            <p:cNvPr id="12" name="Google Shape;4900;p59">
              <a:extLst>
                <a:ext uri="{FF2B5EF4-FFF2-40B4-BE49-F238E27FC236}">
                  <a16:creationId xmlns:a16="http://schemas.microsoft.com/office/drawing/2014/main" id="{93569163-CE5D-473E-B2CB-1ACA10B98132}"/>
                </a:ext>
              </a:extLst>
            </p:cNvPr>
            <p:cNvSpPr/>
            <p:nvPr/>
          </p:nvSpPr>
          <p:spPr>
            <a:xfrm>
              <a:off x="2910625" y="3332673"/>
              <a:ext cx="523688" cy="426827"/>
            </a:xfrm>
            <a:custGeom>
              <a:avLst/>
              <a:gdLst/>
              <a:ahLst/>
              <a:cxnLst/>
              <a:rect l="l" t="t" r="r" b="b"/>
              <a:pathLst>
                <a:path w="11943" h="9734" extrusionOk="0">
                  <a:moveTo>
                    <a:pt x="11585" y="2638"/>
                  </a:moveTo>
                  <a:lnTo>
                    <a:pt x="11585" y="3066"/>
                  </a:lnTo>
                  <a:lnTo>
                    <a:pt x="9121" y="4007"/>
                  </a:lnTo>
                  <a:lnTo>
                    <a:pt x="9121" y="3566"/>
                  </a:lnTo>
                  <a:lnTo>
                    <a:pt x="11585" y="2638"/>
                  </a:lnTo>
                  <a:close/>
                  <a:moveTo>
                    <a:pt x="370" y="2638"/>
                  </a:moveTo>
                  <a:lnTo>
                    <a:pt x="5787" y="4697"/>
                  </a:lnTo>
                  <a:lnTo>
                    <a:pt x="5787" y="5138"/>
                  </a:lnTo>
                  <a:lnTo>
                    <a:pt x="370" y="3066"/>
                  </a:lnTo>
                  <a:lnTo>
                    <a:pt x="370" y="2638"/>
                  </a:lnTo>
                  <a:close/>
                  <a:moveTo>
                    <a:pt x="8764" y="3709"/>
                  </a:moveTo>
                  <a:lnTo>
                    <a:pt x="8764" y="4138"/>
                  </a:lnTo>
                  <a:lnTo>
                    <a:pt x="6144" y="5138"/>
                  </a:lnTo>
                  <a:lnTo>
                    <a:pt x="6144" y="4697"/>
                  </a:lnTo>
                  <a:lnTo>
                    <a:pt x="8764" y="3709"/>
                  </a:lnTo>
                  <a:close/>
                  <a:moveTo>
                    <a:pt x="9657" y="4162"/>
                  </a:moveTo>
                  <a:lnTo>
                    <a:pt x="9657" y="6745"/>
                  </a:lnTo>
                  <a:cubicBezTo>
                    <a:pt x="9478" y="6876"/>
                    <a:pt x="9299" y="6995"/>
                    <a:pt x="9121" y="7114"/>
                  </a:cubicBezTo>
                  <a:lnTo>
                    <a:pt x="9121" y="4376"/>
                  </a:lnTo>
                  <a:lnTo>
                    <a:pt x="9657" y="4162"/>
                  </a:lnTo>
                  <a:close/>
                  <a:moveTo>
                    <a:pt x="8961" y="8757"/>
                  </a:moveTo>
                  <a:cubicBezTo>
                    <a:pt x="9131" y="8757"/>
                    <a:pt x="9264" y="8907"/>
                    <a:pt x="9264" y="9079"/>
                  </a:cubicBezTo>
                  <a:cubicBezTo>
                    <a:pt x="9264" y="9258"/>
                    <a:pt x="9109" y="9389"/>
                    <a:pt x="8942" y="9389"/>
                  </a:cubicBezTo>
                  <a:cubicBezTo>
                    <a:pt x="8764" y="9389"/>
                    <a:pt x="8633" y="9246"/>
                    <a:pt x="8633" y="9079"/>
                  </a:cubicBezTo>
                  <a:cubicBezTo>
                    <a:pt x="8633" y="8900"/>
                    <a:pt x="8787" y="8757"/>
                    <a:pt x="8942" y="8757"/>
                  </a:cubicBezTo>
                  <a:cubicBezTo>
                    <a:pt x="8949" y="8757"/>
                    <a:pt x="8955" y="8757"/>
                    <a:pt x="8961" y="8757"/>
                  </a:cubicBezTo>
                  <a:close/>
                  <a:moveTo>
                    <a:pt x="5949" y="0"/>
                  </a:moveTo>
                  <a:cubicBezTo>
                    <a:pt x="5930" y="0"/>
                    <a:pt x="5912" y="6"/>
                    <a:pt x="5894" y="18"/>
                  </a:cubicBezTo>
                  <a:lnTo>
                    <a:pt x="120" y="2221"/>
                  </a:lnTo>
                  <a:cubicBezTo>
                    <a:pt x="48" y="2245"/>
                    <a:pt x="1" y="2304"/>
                    <a:pt x="1" y="2376"/>
                  </a:cubicBezTo>
                  <a:lnTo>
                    <a:pt x="1" y="3185"/>
                  </a:lnTo>
                  <a:cubicBezTo>
                    <a:pt x="1" y="3257"/>
                    <a:pt x="48" y="3316"/>
                    <a:pt x="120" y="3352"/>
                  </a:cubicBezTo>
                  <a:lnTo>
                    <a:pt x="1917" y="4031"/>
                  </a:lnTo>
                  <a:lnTo>
                    <a:pt x="1917" y="4638"/>
                  </a:lnTo>
                  <a:cubicBezTo>
                    <a:pt x="1917" y="4745"/>
                    <a:pt x="2001" y="4817"/>
                    <a:pt x="2096" y="4817"/>
                  </a:cubicBezTo>
                  <a:cubicBezTo>
                    <a:pt x="2203" y="4817"/>
                    <a:pt x="2275" y="4745"/>
                    <a:pt x="2275" y="4638"/>
                  </a:cubicBezTo>
                  <a:lnTo>
                    <a:pt x="2275" y="4186"/>
                  </a:lnTo>
                  <a:lnTo>
                    <a:pt x="5894" y="5567"/>
                  </a:lnTo>
                  <a:cubicBezTo>
                    <a:pt x="5906" y="5579"/>
                    <a:pt x="5942" y="5579"/>
                    <a:pt x="5954" y="5579"/>
                  </a:cubicBezTo>
                  <a:cubicBezTo>
                    <a:pt x="5966" y="5579"/>
                    <a:pt x="6001" y="5579"/>
                    <a:pt x="6013" y="5567"/>
                  </a:cubicBezTo>
                  <a:lnTo>
                    <a:pt x="8740" y="4519"/>
                  </a:lnTo>
                  <a:lnTo>
                    <a:pt x="8740" y="7317"/>
                  </a:lnTo>
                  <a:cubicBezTo>
                    <a:pt x="7871" y="7769"/>
                    <a:pt x="6918" y="8007"/>
                    <a:pt x="5942" y="8007"/>
                  </a:cubicBezTo>
                  <a:cubicBezTo>
                    <a:pt x="4620" y="8007"/>
                    <a:pt x="3310" y="7555"/>
                    <a:pt x="2263" y="6745"/>
                  </a:cubicBezTo>
                  <a:lnTo>
                    <a:pt x="2263" y="5352"/>
                  </a:lnTo>
                  <a:cubicBezTo>
                    <a:pt x="2263" y="5257"/>
                    <a:pt x="2191" y="5174"/>
                    <a:pt x="2084" y="5174"/>
                  </a:cubicBezTo>
                  <a:cubicBezTo>
                    <a:pt x="1977" y="5174"/>
                    <a:pt x="1906" y="5257"/>
                    <a:pt x="1906" y="5352"/>
                  </a:cubicBezTo>
                  <a:lnTo>
                    <a:pt x="1906" y="6817"/>
                  </a:lnTo>
                  <a:cubicBezTo>
                    <a:pt x="1906" y="6876"/>
                    <a:pt x="1941" y="6924"/>
                    <a:pt x="1965" y="6948"/>
                  </a:cubicBezTo>
                  <a:cubicBezTo>
                    <a:pt x="3084" y="7841"/>
                    <a:pt x="4501" y="8353"/>
                    <a:pt x="5942" y="8353"/>
                  </a:cubicBezTo>
                  <a:cubicBezTo>
                    <a:pt x="6906" y="8353"/>
                    <a:pt x="7859" y="8126"/>
                    <a:pt x="8740" y="7698"/>
                  </a:cubicBezTo>
                  <a:lnTo>
                    <a:pt x="8740" y="8412"/>
                  </a:lnTo>
                  <a:cubicBezTo>
                    <a:pt x="8454" y="8484"/>
                    <a:pt x="8252" y="8746"/>
                    <a:pt x="8252" y="9067"/>
                  </a:cubicBezTo>
                  <a:cubicBezTo>
                    <a:pt x="8252" y="9436"/>
                    <a:pt x="8549" y="9734"/>
                    <a:pt x="8918" y="9734"/>
                  </a:cubicBezTo>
                  <a:cubicBezTo>
                    <a:pt x="9287" y="9734"/>
                    <a:pt x="9585" y="9436"/>
                    <a:pt x="9585" y="9067"/>
                  </a:cubicBezTo>
                  <a:cubicBezTo>
                    <a:pt x="9585" y="8746"/>
                    <a:pt x="9383" y="8496"/>
                    <a:pt x="9097" y="8412"/>
                  </a:cubicBezTo>
                  <a:lnTo>
                    <a:pt x="9097" y="7495"/>
                  </a:lnTo>
                  <a:cubicBezTo>
                    <a:pt x="9383" y="7341"/>
                    <a:pt x="9657" y="7138"/>
                    <a:pt x="9918" y="6936"/>
                  </a:cubicBezTo>
                  <a:cubicBezTo>
                    <a:pt x="9954" y="6900"/>
                    <a:pt x="9978" y="6841"/>
                    <a:pt x="9978" y="6805"/>
                  </a:cubicBezTo>
                  <a:lnTo>
                    <a:pt x="9978" y="4019"/>
                  </a:lnTo>
                  <a:lnTo>
                    <a:pt x="11776" y="3328"/>
                  </a:lnTo>
                  <a:cubicBezTo>
                    <a:pt x="11847" y="3304"/>
                    <a:pt x="11895" y="3245"/>
                    <a:pt x="11895" y="3173"/>
                  </a:cubicBezTo>
                  <a:lnTo>
                    <a:pt x="11895" y="2364"/>
                  </a:lnTo>
                  <a:cubicBezTo>
                    <a:pt x="11943" y="2304"/>
                    <a:pt x="11895" y="2245"/>
                    <a:pt x="11823" y="2221"/>
                  </a:cubicBezTo>
                  <a:lnTo>
                    <a:pt x="8049" y="792"/>
                  </a:lnTo>
                  <a:cubicBezTo>
                    <a:pt x="8030" y="784"/>
                    <a:pt x="8010" y="780"/>
                    <a:pt x="7989" y="780"/>
                  </a:cubicBezTo>
                  <a:cubicBezTo>
                    <a:pt x="7921" y="780"/>
                    <a:pt x="7853" y="823"/>
                    <a:pt x="7835" y="887"/>
                  </a:cubicBezTo>
                  <a:cubicBezTo>
                    <a:pt x="7799" y="983"/>
                    <a:pt x="7847" y="1090"/>
                    <a:pt x="7930" y="1114"/>
                  </a:cubicBezTo>
                  <a:lnTo>
                    <a:pt x="11264" y="2376"/>
                  </a:lnTo>
                  <a:lnTo>
                    <a:pt x="8966" y="3257"/>
                  </a:lnTo>
                  <a:lnTo>
                    <a:pt x="6061" y="1947"/>
                  </a:lnTo>
                  <a:cubicBezTo>
                    <a:pt x="6035" y="1934"/>
                    <a:pt x="6010" y="1928"/>
                    <a:pt x="5985" y="1928"/>
                  </a:cubicBezTo>
                  <a:cubicBezTo>
                    <a:pt x="5918" y="1928"/>
                    <a:pt x="5858" y="1973"/>
                    <a:pt x="5823" y="2042"/>
                  </a:cubicBezTo>
                  <a:cubicBezTo>
                    <a:pt x="5775" y="2126"/>
                    <a:pt x="5823" y="2233"/>
                    <a:pt x="5906" y="2281"/>
                  </a:cubicBezTo>
                  <a:lnTo>
                    <a:pt x="8490" y="3435"/>
                  </a:lnTo>
                  <a:lnTo>
                    <a:pt x="5966" y="4388"/>
                  </a:lnTo>
                  <a:lnTo>
                    <a:pt x="691" y="2376"/>
                  </a:lnTo>
                  <a:lnTo>
                    <a:pt x="5966" y="376"/>
                  </a:lnTo>
                  <a:lnTo>
                    <a:pt x="7263" y="864"/>
                  </a:lnTo>
                  <a:cubicBezTo>
                    <a:pt x="7282" y="868"/>
                    <a:pt x="7301" y="871"/>
                    <a:pt x="7320" y="871"/>
                  </a:cubicBezTo>
                  <a:cubicBezTo>
                    <a:pt x="7394" y="871"/>
                    <a:pt x="7461" y="833"/>
                    <a:pt x="7490" y="757"/>
                  </a:cubicBezTo>
                  <a:cubicBezTo>
                    <a:pt x="7513" y="673"/>
                    <a:pt x="7478" y="566"/>
                    <a:pt x="7382" y="530"/>
                  </a:cubicBezTo>
                  <a:lnTo>
                    <a:pt x="6013" y="18"/>
                  </a:lnTo>
                  <a:cubicBezTo>
                    <a:pt x="5989" y="6"/>
                    <a:pt x="5969" y="0"/>
                    <a:pt x="5949" y="0"/>
                  </a:cubicBez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rgbClr val="006F2B"/>
                </a:gs>
              </a:gsLst>
              <a:lin ang="0" scaled="1"/>
            </a:gradFill>
            <a:ln>
              <a:solidFill>
                <a:srgbClr val="7FA4B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cxnSp>
          <p:nvCxnSpPr>
            <p:cNvPr id="13" name="Google Shape;190;p33">
              <a:extLst>
                <a:ext uri="{FF2B5EF4-FFF2-40B4-BE49-F238E27FC236}">
                  <a16:creationId xmlns:a16="http://schemas.microsoft.com/office/drawing/2014/main" id="{0582ACAB-BEC7-4509-95D8-E32F37A066ED}"/>
                </a:ext>
              </a:extLst>
            </p:cNvPr>
            <p:cNvCxnSpPr>
              <a:cxnSpLocks/>
            </p:cNvCxnSpPr>
            <p:nvPr/>
          </p:nvCxnSpPr>
          <p:spPr>
            <a:xfrm>
              <a:off x="3597774" y="3356952"/>
              <a:ext cx="0" cy="378267"/>
            </a:xfrm>
            <a:prstGeom prst="straightConnector1">
              <a:avLst/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B7E7A4-BC37-4B7E-934B-DFBD6F563200}"/>
                </a:ext>
              </a:extLst>
            </p:cNvPr>
            <p:cNvSpPr txBox="1"/>
            <p:nvPr/>
          </p:nvSpPr>
          <p:spPr>
            <a:xfrm>
              <a:off x="3761236" y="3249247"/>
              <a:ext cx="2841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006F2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Team. </a:t>
              </a:r>
              <a:r>
                <a:rPr lang="en-US" altLang="ko-KR" sz="3200" dirty="0" err="1">
                  <a:solidFill>
                    <a:srgbClr val="006F2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Nong</a:t>
              </a:r>
              <a:r>
                <a:rPr lang="en-US" altLang="ko-KR" sz="3200" dirty="0">
                  <a:solidFill>
                    <a:srgbClr val="006F2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4</a:t>
              </a:r>
              <a:endParaRPr lang="ko-KR" altLang="en-US" sz="3200" dirty="0">
                <a:solidFill>
                  <a:srgbClr val="006F2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2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BDB89-D56F-4BC1-9E35-B5D357695823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30" name="Straight Connector 52">
            <a:extLst>
              <a:ext uri="{FF2B5EF4-FFF2-40B4-BE49-F238E27FC236}">
                <a16:creationId xmlns:a16="http://schemas.microsoft.com/office/drawing/2014/main" id="{9ADC65F9-756F-45A2-A7D4-12F3AD6C426A}"/>
              </a:ext>
            </a:extLst>
          </p:cNvPr>
          <p:cNvCxnSpPr>
            <a:stCxn id="37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D924C667-3918-4F14-8479-28DFBF43A927}"/>
              </a:ext>
            </a:extLst>
          </p:cNvPr>
          <p:cNvCxnSpPr>
            <a:endCxn id="38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2247CCC5-EF64-4AF0-AFB1-DC42AE6805B7}"/>
              </a:ext>
            </a:extLst>
          </p:cNvPr>
          <p:cNvCxnSpPr>
            <a:stCxn id="38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408150B7-8632-4D18-A5EC-3313B959991D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53">
            <a:extLst>
              <a:ext uri="{FF2B5EF4-FFF2-40B4-BE49-F238E27FC236}">
                <a16:creationId xmlns:a16="http://schemas.microsoft.com/office/drawing/2014/main" id="{A3DE28C2-CC9E-4CFA-8799-B6C176060E47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110F50C4-F663-4ABB-92D0-F0A3D8873C19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9" name="Oval 60">
            <a:extLst>
              <a:ext uri="{FF2B5EF4-FFF2-40B4-BE49-F238E27FC236}">
                <a16:creationId xmlns:a16="http://schemas.microsoft.com/office/drawing/2014/main" id="{7353D709-3A01-49E0-ADB7-196432642139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8B0FF2-AF83-4088-BBE1-F69CECD0CD72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5DFA4F2-0FC9-4CBD-9EEB-1D7F088005B8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8D7313-42D2-4182-9EEA-4E0F3756635B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B932AC-B0B5-4849-BBA8-68940BECC0BC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1A412AC-E9C3-4A34-83A6-A37F5E6DD82D}"/>
              </a:ext>
            </a:extLst>
          </p:cNvPr>
          <p:cNvSpPr/>
          <p:nvPr/>
        </p:nvSpPr>
        <p:spPr>
          <a:xfrm>
            <a:off x="672497" y="3641017"/>
            <a:ext cx="681513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788EED-05D7-4A78-B829-F3A528D6F1FE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장비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696DC0-8335-47C3-8617-8DCB0F9DA8D5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F89459-46C5-4313-A6AD-CD7AE78ECFFA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A8B9F5-184A-4E48-A1C4-B0263DF5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A46805-9FFF-4927-834B-F695FB9858C2}"/>
              </a:ext>
            </a:extLst>
          </p:cNvPr>
          <p:cNvSpPr txBox="1"/>
          <p:nvPr/>
        </p:nvSpPr>
        <p:spPr>
          <a:xfrm>
            <a:off x="2316427" y="2152671"/>
            <a:ext cx="5867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진입 시 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Crawling,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수집한 자료를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바탕으로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전달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018C32-4D7B-4592-981E-B01F8B4FEA39}"/>
              </a:ext>
            </a:extLst>
          </p:cNvPr>
          <p:cNvSpPr txBox="1"/>
          <p:nvPr/>
        </p:nvSpPr>
        <p:spPr>
          <a:xfrm>
            <a:off x="2316427" y="2905135"/>
            <a:ext cx="5001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i="0" dirty="0" err="1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원클릭</a:t>
            </a:r>
            <a:r>
              <a:rPr lang="ko-KR" altLang="en-US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농업기술 </a:t>
            </a:r>
            <a:r>
              <a:rPr lang="en-US" altLang="ko-KR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쉽게 정보 검색을 할 수 있다</a:t>
            </a:r>
            <a:endParaRPr lang="ko-KR" altLang="en-US" sz="1500" dirty="0"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239470-7F75-45AE-84A3-F8BC61130920}"/>
              </a:ext>
            </a:extLst>
          </p:cNvPr>
          <p:cNvSpPr txBox="1"/>
          <p:nvPr/>
        </p:nvSpPr>
        <p:spPr>
          <a:xfrm>
            <a:off x="2316427" y="3426766"/>
            <a:ext cx="40302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서비스를 통한 </a:t>
            </a:r>
            <a:r>
              <a:rPr lang="ko-KR" altLang="en-US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농업 소셜 네트워크 구축</a:t>
            </a:r>
            <a:endParaRPr lang="ko-KR" altLang="en-US" sz="1500" b="1" dirty="0"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9AD5481-6082-4CC9-AAC2-FE7AD28775F2}"/>
              </a:ext>
            </a:extLst>
          </p:cNvPr>
          <p:cNvSpPr txBox="1"/>
          <p:nvPr/>
        </p:nvSpPr>
        <p:spPr>
          <a:xfrm>
            <a:off x="2316427" y="3948397"/>
            <a:ext cx="4528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주제별 짧은 기술 동영상 </a:t>
            </a:r>
            <a:r>
              <a:rPr lang="en-US" altLang="ko-KR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사용자들에게 </a:t>
            </a:r>
            <a:endParaRPr lang="en-US" altLang="ko-KR" sz="1500" b="0" i="0" dirty="0">
              <a:solidFill>
                <a:srgbClr val="40404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직관적으로 정보를 확인할 수 있는 정보 제공 기능</a:t>
            </a:r>
            <a:endParaRPr lang="ko-KR" altLang="en-US" sz="1500" dirty="0"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07B512-0B28-42A1-B5B3-5DC5ED2B5DED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4A007E-8E3F-42C8-9A3A-DF0BE05EF221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8C993B-2412-40BE-9C4E-83F490D275D1}"/>
              </a:ext>
            </a:extLst>
          </p:cNvPr>
          <p:cNvSpPr txBox="1"/>
          <p:nvPr/>
        </p:nvSpPr>
        <p:spPr>
          <a:xfrm>
            <a:off x="2316427" y="4700861"/>
            <a:ext cx="44598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sz="1500" b="1" i="0" dirty="0" err="1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500" b="0" i="0" dirty="0" err="1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통한 강력한 업무 지원 및 </a:t>
            </a:r>
            <a:r>
              <a:rPr lang="ko-KR" altLang="en-US" sz="1500" b="1" i="0" dirty="0" err="1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챗봇시스템</a:t>
            </a:r>
            <a:r>
              <a:rPr lang="ko-KR" altLang="en-US" sz="1500" b="0" i="0" dirty="0" err="1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통한 </a:t>
            </a:r>
            <a:endParaRPr lang="en-US" altLang="ko-KR" sz="1500" b="0" i="0" dirty="0">
              <a:solidFill>
                <a:srgbClr val="40404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24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</a:t>
            </a:r>
            <a:r>
              <a:rPr lang="ko-KR" altLang="en-US" sz="1500" b="0" i="0" dirty="0" err="1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헬프데스크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ko-KR" altLang="en-US" sz="1500" dirty="0"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D23D47-9CA6-4D9F-9B7A-F2A3393B72E2}"/>
              </a:ext>
            </a:extLst>
          </p:cNvPr>
          <p:cNvSpPr txBox="1"/>
          <p:nvPr/>
        </p:nvSpPr>
        <p:spPr>
          <a:xfrm>
            <a:off x="2316427" y="5453326"/>
            <a:ext cx="70599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500" b="1" i="0" dirty="0" err="1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농작업달력정보</a:t>
            </a:r>
            <a:r>
              <a:rPr lang="ko-KR" altLang="en-US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500" b="1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</a:t>
            </a:r>
            <a:r>
              <a:rPr lang="ko-KR" altLang="en-US" sz="1500" b="0" i="0" dirty="0" err="1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작목별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0" i="0" dirty="0" err="1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농작업</a:t>
            </a:r>
            <a:r>
              <a:rPr lang="ko-KR" altLang="en-US" sz="15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일정 정보를 달력 형태의 디자인으로 제공</a:t>
            </a:r>
            <a:endParaRPr lang="ko-KR" altLang="en-US" sz="1500" dirty="0"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54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14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 </a:t>
            </a:r>
            <a:r>
              <a:rPr lang="ko-KR" altLang="en-US" sz="2400" dirty="0">
                <a:solidFill>
                  <a:srgbClr val="014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BDB89-D56F-4BC1-9E35-B5D357695823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30" name="Straight Connector 52">
            <a:extLst>
              <a:ext uri="{FF2B5EF4-FFF2-40B4-BE49-F238E27FC236}">
                <a16:creationId xmlns:a16="http://schemas.microsoft.com/office/drawing/2014/main" id="{9ADC65F9-756F-45A2-A7D4-12F3AD6C426A}"/>
              </a:ext>
            </a:extLst>
          </p:cNvPr>
          <p:cNvCxnSpPr>
            <a:stCxn id="37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D924C667-3918-4F14-8479-28DFBF43A927}"/>
              </a:ext>
            </a:extLst>
          </p:cNvPr>
          <p:cNvCxnSpPr>
            <a:endCxn id="38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2247CCC5-EF64-4AF0-AFB1-DC42AE6805B7}"/>
              </a:ext>
            </a:extLst>
          </p:cNvPr>
          <p:cNvCxnSpPr>
            <a:stCxn id="38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408150B7-8632-4D18-A5EC-3313B959991D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53">
            <a:extLst>
              <a:ext uri="{FF2B5EF4-FFF2-40B4-BE49-F238E27FC236}">
                <a16:creationId xmlns:a16="http://schemas.microsoft.com/office/drawing/2014/main" id="{A3DE28C2-CC9E-4CFA-8799-B6C176060E47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110F50C4-F663-4ABB-92D0-F0A3D8873C19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9" name="Oval 60">
            <a:extLst>
              <a:ext uri="{FF2B5EF4-FFF2-40B4-BE49-F238E27FC236}">
                <a16:creationId xmlns:a16="http://schemas.microsoft.com/office/drawing/2014/main" id="{7353D709-3A01-49E0-ADB7-196432642139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8B0FF2-AF83-4088-BBE1-F69CECD0CD72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5DFA4F2-0FC9-4CBD-9EEB-1D7F088005B8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8D7313-42D2-4182-9EEA-4E0F3756635B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B932AC-B0B5-4849-BBA8-68940BECC0BC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1A412AC-E9C3-4A34-83A6-A37F5E6DD82D}"/>
              </a:ext>
            </a:extLst>
          </p:cNvPr>
          <p:cNvSpPr/>
          <p:nvPr/>
        </p:nvSpPr>
        <p:spPr>
          <a:xfrm>
            <a:off x="672497" y="3857059"/>
            <a:ext cx="681513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788EED-05D7-4A78-B829-F3A528D6F1FE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장비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034927-4739-4371-8F07-BDD8F6F3ADD8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B55CB7-99E2-4B0C-B218-D813B089215B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BBE48B-7C06-4E7F-B9B5-8AEDCFF2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A46805-9FFF-4927-834B-F695FB9858C2}"/>
              </a:ext>
            </a:extLst>
          </p:cNvPr>
          <p:cNvSpPr txBox="1"/>
          <p:nvPr/>
        </p:nvSpPr>
        <p:spPr>
          <a:xfrm>
            <a:off x="2436001" y="2271543"/>
            <a:ext cx="5933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사업들은 기존 농업인들을 위한 것이 많고 새롭게 시작하기 위한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농업인 들에게는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"Nong4"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농사에 쉽게 접근이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A46805-9FFF-4927-834B-F695FB9858C2}"/>
              </a:ext>
            </a:extLst>
          </p:cNvPr>
          <p:cNvSpPr txBox="1"/>
          <p:nvPr/>
        </p:nvSpPr>
        <p:spPr>
          <a:xfrm>
            <a:off x="2436001" y="3092324"/>
            <a:ext cx="4163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젊은 층의 인구유입을 기대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청년층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역귀농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A46805-9FFF-4927-834B-F695FB9858C2}"/>
              </a:ext>
            </a:extLst>
          </p:cNvPr>
          <p:cNvSpPr txBox="1"/>
          <p:nvPr/>
        </p:nvSpPr>
        <p:spPr>
          <a:xfrm>
            <a:off x="2436001" y="3666884"/>
            <a:ext cx="3643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동식물에 대한 아이들의 학습효과도 기대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A46805-9FFF-4927-834B-F695FB9858C2}"/>
              </a:ext>
            </a:extLst>
          </p:cNvPr>
          <p:cNvSpPr txBox="1"/>
          <p:nvPr/>
        </p:nvSpPr>
        <p:spPr>
          <a:xfrm>
            <a:off x="2436001" y="4241444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농촌주민에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삶의 질 개선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4E778F-3D8A-41C8-AC4F-9FF5ABB48546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4B290-906F-4A1E-B00F-2EDE42411BF0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F26AD8-6F31-4984-8AAB-EEDE7A98DCDA}"/>
              </a:ext>
            </a:extLst>
          </p:cNvPr>
          <p:cNvSpPr txBox="1"/>
          <p:nvPr/>
        </p:nvSpPr>
        <p:spPr>
          <a:xfrm>
            <a:off x="2436001" y="4816004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카카오톡과 연동하여 새로운 플랫폼 활용도 기대</a:t>
            </a:r>
            <a:endParaRPr lang="en-US" altLang="ko-KR" sz="1600" dirty="0"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23A9DF-2208-46D4-8EE0-941905680E07}"/>
              </a:ext>
            </a:extLst>
          </p:cNvPr>
          <p:cNvSpPr txBox="1"/>
          <p:nvPr/>
        </p:nvSpPr>
        <p:spPr>
          <a:xfrm>
            <a:off x="2436001" y="5390562"/>
            <a:ext cx="4969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b="0" i="0" dirty="0">
                <a:solidFill>
                  <a:srgbClr val="4040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오픈소스로 이루어진 프로그램으로 플랫폼 구축 비용 절감</a:t>
            </a:r>
            <a:endParaRPr lang="en-US" altLang="ko-KR" sz="1600" dirty="0"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10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3488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14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2400" dirty="0">
                <a:solidFill>
                  <a:srgbClr val="014C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BDB89-D56F-4BC1-9E35-B5D357695823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30" name="Straight Connector 52">
            <a:extLst>
              <a:ext uri="{FF2B5EF4-FFF2-40B4-BE49-F238E27FC236}">
                <a16:creationId xmlns:a16="http://schemas.microsoft.com/office/drawing/2014/main" id="{9ADC65F9-756F-45A2-A7D4-12F3AD6C426A}"/>
              </a:ext>
            </a:extLst>
          </p:cNvPr>
          <p:cNvCxnSpPr>
            <a:stCxn id="37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D924C667-3918-4F14-8479-28DFBF43A927}"/>
              </a:ext>
            </a:extLst>
          </p:cNvPr>
          <p:cNvCxnSpPr>
            <a:endCxn id="38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2247CCC5-EF64-4AF0-AFB1-DC42AE6805B7}"/>
              </a:ext>
            </a:extLst>
          </p:cNvPr>
          <p:cNvCxnSpPr>
            <a:stCxn id="38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408150B7-8632-4D18-A5EC-3313B959991D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53">
            <a:extLst>
              <a:ext uri="{FF2B5EF4-FFF2-40B4-BE49-F238E27FC236}">
                <a16:creationId xmlns:a16="http://schemas.microsoft.com/office/drawing/2014/main" id="{A3DE28C2-CC9E-4CFA-8799-B6C176060E47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110F50C4-F663-4ABB-92D0-F0A3D8873C19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9" name="Oval 60">
            <a:extLst>
              <a:ext uri="{FF2B5EF4-FFF2-40B4-BE49-F238E27FC236}">
                <a16:creationId xmlns:a16="http://schemas.microsoft.com/office/drawing/2014/main" id="{7353D709-3A01-49E0-ADB7-196432642139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8B0FF2-AF83-4088-BBE1-F69CECD0CD72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5DFA4F2-0FC9-4CBD-9EEB-1D7F088005B8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B932AC-B0B5-4849-BBA8-68940BECC0BC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1A412AC-E9C3-4A34-83A6-A37F5E6DD82D}"/>
              </a:ext>
            </a:extLst>
          </p:cNvPr>
          <p:cNvSpPr/>
          <p:nvPr/>
        </p:nvSpPr>
        <p:spPr>
          <a:xfrm>
            <a:off x="672497" y="4938608"/>
            <a:ext cx="1262457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788EED-05D7-4A78-B829-F3A528D6F1FE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장비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8D7313-42D2-4182-9EEA-4E0F3756635B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474BA5-CD80-4BA9-B948-1B4F31C45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23563"/>
              </p:ext>
            </p:extLst>
          </p:nvPr>
        </p:nvGraphicFramePr>
        <p:xfrm>
          <a:off x="2400739" y="2967391"/>
          <a:ext cx="6912767" cy="192777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4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이준형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총괄</a:t>
                      </a:r>
                      <a:r>
                        <a:rPr lang="en-US" altLang="ko-KR" sz="1200" b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지휘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김상혁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프로그래머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하승우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프로그래머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유병욱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프로그래머 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</a:t>
                      </a: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5E8E584F-1708-47A6-BA06-975529311227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2ED16D-276F-4AB7-8BCA-D12A2FE39F91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DAFFFA-643E-4D09-90DC-5B2FA23D265D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0183D1-08EA-4349-B719-D736CE46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81D8E6-D7F4-4A23-B65E-C868E3729E3F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22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BDB89-D56F-4BC1-9E35-B5D357695823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30" name="Straight Connector 52">
            <a:extLst>
              <a:ext uri="{FF2B5EF4-FFF2-40B4-BE49-F238E27FC236}">
                <a16:creationId xmlns:a16="http://schemas.microsoft.com/office/drawing/2014/main" id="{9ADC65F9-756F-45A2-A7D4-12F3AD6C426A}"/>
              </a:ext>
            </a:extLst>
          </p:cNvPr>
          <p:cNvCxnSpPr>
            <a:stCxn id="37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D924C667-3918-4F14-8479-28DFBF43A927}"/>
              </a:ext>
            </a:extLst>
          </p:cNvPr>
          <p:cNvCxnSpPr>
            <a:endCxn id="38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2247CCC5-EF64-4AF0-AFB1-DC42AE6805B7}"/>
              </a:ext>
            </a:extLst>
          </p:cNvPr>
          <p:cNvCxnSpPr>
            <a:stCxn id="38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408150B7-8632-4D18-A5EC-3313B959991D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53">
            <a:extLst>
              <a:ext uri="{FF2B5EF4-FFF2-40B4-BE49-F238E27FC236}">
                <a16:creationId xmlns:a16="http://schemas.microsoft.com/office/drawing/2014/main" id="{A3DE28C2-CC9E-4CFA-8799-B6C176060E47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110F50C4-F663-4ABB-92D0-F0A3D8873C19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9" name="Oval 60">
            <a:extLst>
              <a:ext uri="{FF2B5EF4-FFF2-40B4-BE49-F238E27FC236}">
                <a16:creationId xmlns:a16="http://schemas.microsoft.com/office/drawing/2014/main" id="{7353D709-3A01-49E0-ADB7-196432642139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8B0FF2-AF83-4088-BBE1-F69CECD0CD72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5DFA4F2-0FC9-4CBD-9EEB-1D7F088005B8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B932AC-B0B5-4849-BBA8-68940BECC0BC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1A412AC-E9C3-4A34-83A6-A37F5E6DD82D}"/>
              </a:ext>
            </a:extLst>
          </p:cNvPr>
          <p:cNvSpPr/>
          <p:nvPr/>
        </p:nvSpPr>
        <p:spPr>
          <a:xfrm>
            <a:off x="672497" y="5148223"/>
            <a:ext cx="564813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788EED-05D7-4A78-B829-F3A528D6F1FE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장비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8D7313-42D2-4182-9EEA-4E0F3756635B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B56173-4F04-43DA-B23B-42E501ED7921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AA2281-4DA6-4522-AFE8-40D49E479307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6D58D-0ADC-43FE-81B9-09CE0B7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5B56A1-6211-442B-9AF8-3D9C6392D6FC}"/>
              </a:ext>
            </a:extLst>
          </p:cNvPr>
          <p:cNvGrpSpPr/>
          <p:nvPr/>
        </p:nvGrpSpPr>
        <p:grpSpPr>
          <a:xfrm>
            <a:off x="2311497" y="3217263"/>
            <a:ext cx="7024680" cy="1195262"/>
            <a:chOff x="2311497" y="2831369"/>
            <a:chExt cx="7024680" cy="11952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2FB832-32FB-43AE-A24B-CC61D1AE25A2}"/>
                </a:ext>
              </a:extLst>
            </p:cNvPr>
            <p:cNvSpPr txBox="1"/>
            <p:nvPr/>
          </p:nvSpPr>
          <p:spPr>
            <a:xfrm>
              <a:off x="2311497" y="2831369"/>
              <a:ext cx="2651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정기 회의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F8A61D-F831-4238-BD07-3A40B7793DE3}"/>
                </a:ext>
              </a:extLst>
            </p:cNvPr>
            <p:cNvSpPr txBox="1"/>
            <p:nvPr/>
          </p:nvSpPr>
          <p:spPr>
            <a:xfrm>
              <a:off x="2311497" y="3688077"/>
              <a:ext cx="7024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회의 시간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 전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까지 자신의 의견을 단체 대화방에 공유해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효율적인 회의 진행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BA91377-9124-4403-8A79-D4AB498F45B1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E3537A-67B5-44F4-AE1C-C8A1F9627C9F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43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3-3.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BDB89-D56F-4BC1-9E35-B5D357695823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30" name="Straight Connector 52">
            <a:extLst>
              <a:ext uri="{FF2B5EF4-FFF2-40B4-BE49-F238E27FC236}">
                <a16:creationId xmlns:a16="http://schemas.microsoft.com/office/drawing/2014/main" id="{9ADC65F9-756F-45A2-A7D4-12F3AD6C426A}"/>
              </a:ext>
            </a:extLst>
          </p:cNvPr>
          <p:cNvCxnSpPr>
            <a:stCxn id="37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D924C667-3918-4F14-8479-28DFBF43A927}"/>
              </a:ext>
            </a:extLst>
          </p:cNvPr>
          <p:cNvCxnSpPr>
            <a:endCxn id="38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2247CCC5-EF64-4AF0-AFB1-DC42AE6805B7}"/>
              </a:ext>
            </a:extLst>
          </p:cNvPr>
          <p:cNvCxnSpPr>
            <a:stCxn id="38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408150B7-8632-4D18-A5EC-3313B959991D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53">
            <a:extLst>
              <a:ext uri="{FF2B5EF4-FFF2-40B4-BE49-F238E27FC236}">
                <a16:creationId xmlns:a16="http://schemas.microsoft.com/office/drawing/2014/main" id="{A3DE28C2-CC9E-4CFA-8799-B6C176060E47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110F50C4-F663-4ABB-92D0-F0A3D8873C19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9" name="Oval 60">
            <a:extLst>
              <a:ext uri="{FF2B5EF4-FFF2-40B4-BE49-F238E27FC236}">
                <a16:creationId xmlns:a16="http://schemas.microsoft.com/office/drawing/2014/main" id="{7353D709-3A01-49E0-ADB7-196432642139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8B0FF2-AF83-4088-BBE1-F69CECD0CD72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5DFA4F2-0FC9-4CBD-9EEB-1D7F088005B8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B932AC-B0B5-4849-BBA8-68940BECC0BC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1A412AC-E9C3-4A34-83A6-A37F5E6DD82D}"/>
              </a:ext>
            </a:extLst>
          </p:cNvPr>
          <p:cNvSpPr/>
          <p:nvPr/>
        </p:nvSpPr>
        <p:spPr>
          <a:xfrm>
            <a:off x="672497" y="5362832"/>
            <a:ext cx="894127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788EED-05D7-4A78-B829-F3A528D6F1FE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장비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8D7313-42D2-4182-9EEA-4E0F3756635B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DD58AF-6E7D-4E5C-B538-058097B6A6E6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41C0D7-17D0-4042-B377-EEEEFAFFBDBA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B07EDC-79E9-427D-BCFD-2882A566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0090545A-677C-4009-AC70-6A57D94A7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26616"/>
              </p:ext>
            </p:extLst>
          </p:nvPr>
        </p:nvGraphicFramePr>
        <p:xfrm>
          <a:off x="2561908" y="2005165"/>
          <a:ext cx="6422485" cy="4085432"/>
        </p:xfrm>
        <a:graphic>
          <a:graphicData uri="http://schemas.openxmlformats.org/drawingml/2006/table">
            <a:tbl>
              <a:tblPr/>
              <a:tblGrid>
                <a:gridCol w="119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701">
                  <a:extLst>
                    <a:ext uri="{9D8B030D-6E8A-4147-A177-3AD203B41FA5}">
                      <a16:colId xmlns:a16="http://schemas.microsoft.com/office/drawing/2014/main" val="1930403031"/>
                    </a:ext>
                  </a:extLst>
                </a:gridCol>
                <a:gridCol w="519701">
                  <a:extLst>
                    <a:ext uri="{9D8B030D-6E8A-4147-A177-3AD203B41FA5}">
                      <a16:colId xmlns:a16="http://schemas.microsoft.com/office/drawing/2014/main" val="3592601021"/>
                    </a:ext>
                  </a:extLst>
                </a:gridCol>
                <a:gridCol w="519701">
                  <a:extLst>
                    <a:ext uri="{9D8B030D-6E8A-4147-A177-3AD203B41FA5}">
                      <a16:colId xmlns:a16="http://schemas.microsoft.com/office/drawing/2014/main" val="1086956288"/>
                    </a:ext>
                  </a:extLst>
                </a:gridCol>
                <a:gridCol w="519701">
                  <a:extLst>
                    <a:ext uri="{9D8B030D-6E8A-4147-A177-3AD203B41FA5}">
                      <a16:colId xmlns:a16="http://schemas.microsoft.com/office/drawing/2014/main" val="1738442255"/>
                    </a:ext>
                  </a:extLst>
                </a:gridCol>
                <a:gridCol w="519701">
                  <a:extLst>
                    <a:ext uri="{9D8B030D-6E8A-4147-A177-3AD203B41FA5}">
                      <a16:colId xmlns:a16="http://schemas.microsoft.com/office/drawing/2014/main" val="628984180"/>
                    </a:ext>
                  </a:extLst>
                </a:gridCol>
                <a:gridCol w="519701">
                  <a:extLst>
                    <a:ext uri="{9D8B030D-6E8A-4147-A177-3AD203B41FA5}">
                      <a16:colId xmlns:a16="http://schemas.microsoft.com/office/drawing/2014/main" val="2173788389"/>
                    </a:ext>
                  </a:extLst>
                </a:gridCol>
                <a:gridCol w="519701">
                  <a:extLst>
                    <a:ext uri="{9D8B030D-6E8A-4147-A177-3AD203B41FA5}">
                      <a16:colId xmlns:a16="http://schemas.microsoft.com/office/drawing/2014/main" val="2439346849"/>
                    </a:ext>
                  </a:extLst>
                </a:gridCol>
                <a:gridCol w="5347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47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33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창업 경진 대회</a:t>
                      </a: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L="8716" marR="8716" marT="871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L="5912" marR="5912" marT="5912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5A8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300" b="0" i="0" u="none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18" marR="7318" marT="7318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300" b="0" i="0" u="none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18" marR="7318" marT="7318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5B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L="8716" marR="8716" marT="871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300" b="0" i="0" u="none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18" marR="7318" marT="7318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300" b="0" i="0" u="none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18" marR="7318" marT="7318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300" b="0" i="0" u="none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18" marR="7318" marT="7318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5B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담당자</a:t>
                      </a:r>
                    </a:p>
                  </a:txBody>
                  <a:tcPr marL="108913" marR="108913" marT="54457" marB="54457" anchor="b"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cap="none" dirty="0">
                          <a:ln w="12700">
                            <a:noFill/>
                          </a:ln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  <a:sym typeface="Arial"/>
                        </a:rPr>
                        <a:t>Team.</a:t>
                      </a:r>
                      <a:r>
                        <a:rPr lang="en-US" altLang="ko-KR" sz="1000" dirty="0">
                          <a:ln w="12700">
                            <a:noFill/>
                          </a:ln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Nong 4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6170" marR="6170" marT="617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6170" marR="6170" marT="617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6170" marR="6170" marT="617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6170" marR="6170" marT="617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6170" marR="6170" marT="617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6170" marR="6170" marT="617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6170" marR="6170" marT="617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</a:t>
                      </a:r>
                    </a:p>
                  </a:txBody>
                  <a:tcPr marL="6170" marR="6170" marT="617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주제선정</a:t>
                      </a:r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역할분담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김상혁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기능정의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하승우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유병욱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계획서 작성 검토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하승우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시장조사</a:t>
                      </a:r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실태조사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김상혁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하승우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사용자 요구분석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하승우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유병욱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SWOT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 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김상혁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시스템 구조 설계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유병욱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하승우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UI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 설계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유병욱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조사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김상혁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하승우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상세모듈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설계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김상혁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설계서 작성 검토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하승우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유병욱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메인 페이지 구현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유병욱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하승우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기능 구현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김상혁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UI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 구현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유병욱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종합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김상혁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테스트 및 최종수정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김상혁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245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구현 및 유지보수</a:t>
                      </a:r>
                    </a:p>
                  </a:txBody>
                  <a:tcPr marL="6170" marR="6170" marT="617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F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이준형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유병욱</a:t>
                      </a:r>
                    </a:p>
                  </a:txBody>
                  <a:tcPr marL="6170" marR="6170" marT="6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65728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8FD3D6C-A22C-4D96-AEC2-48189EC930E7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39FD3-9C6B-418F-A72F-C040B4A6A327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20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30EBED-2335-4C6A-A4D8-72B95E5D8C37}"/>
              </a:ext>
            </a:extLst>
          </p:cNvPr>
          <p:cNvSpPr/>
          <p:nvPr/>
        </p:nvSpPr>
        <p:spPr>
          <a:xfrm>
            <a:off x="3764155" y="2660923"/>
            <a:ext cx="2705666" cy="1445462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8BC5E0-C432-4E7E-83A3-07058B3B21D5}"/>
              </a:ext>
            </a:extLst>
          </p:cNvPr>
          <p:cNvSpPr txBox="1"/>
          <p:nvPr/>
        </p:nvSpPr>
        <p:spPr>
          <a:xfrm>
            <a:off x="4017970" y="2998933"/>
            <a:ext cx="2198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A9891-195E-4ABE-8F6B-7709CE8C4760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AC486E-1B45-4EC7-AC7C-988BCA69B8FE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4E44AA-D4E6-4773-9DBD-05C302FF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436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4E82639-2DE2-4241-9361-97F0B3505D7F}"/>
              </a:ext>
            </a:extLst>
          </p:cNvPr>
          <p:cNvSpPr/>
          <p:nvPr/>
        </p:nvSpPr>
        <p:spPr>
          <a:xfrm>
            <a:off x="672498" y="2392844"/>
            <a:ext cx="703040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AEB148-4AA9-4351-98A8-78E4BD7E1071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B06E59-D8E4-40AE-BC20-6DFE81C1DFDD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8A946-985A-4A3D-AE7A-CD036F14AD02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0430D4-9C79-4A4A-976B-4E4F12B936EF}"/>
              </a:ext>
            </a:extLst>
          </p:cNvPr>
          <p:cNvSpPr txBox="1"/>
          <p:nvPr/>
        </p:nvSpPr>
        <p:spPr>
          <a:xfrm>
            <a:off x="2278870" y="589774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E6C472-A168-48BA-94ED-2281A269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B8FFEB-9314-495B-AF65-166D1CC433C2}"/>
              </a:ext>
            </a:extLst>
          </p:cNvPr>
          <p:cNvSpPr txBox="1"/>
          <p:nvPr/>
        </p:nvSpPr>
        <p:spPr>
          <a:xfrm>
            <a:off x="6249575" y="3649796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영농 기술이 미숙한 상태에서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농사를 지어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실패하는 사례가 다수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2DF1B8-9FEE-4528-B5BC-DB6C27467566}"/>
              </a:ext>
            </a:extLst>
          </p:cNvPr>
          <p:cNvSpPr txBox="1"/>
          <p:nvPr/>
        </p:nvSpPr>
        <p:spPr>
          <a:xfrm>
            <a:off x="3945969" y="5685043"/>
            <a:ext cx="2877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http://honam.co.kr/detail/G3XMjU/648563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379" y="2221056"/>
            <a:ext cx="3700046" cy="23446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719DE98-1234-4014-84D6-3018955E7A99}"/>
              </a:ext>
            </a:extLst>
          </p:cNvPr>
          <p:cNvSpPr txBox="1"/>
          <p:nvPr/>
        </p:nvSpPr>
        <p:spPr>
          <a:xfrm>
            <a:off x="6312093" y="2445545"/>
            <a:ext cx="25490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병해충에 대한 경험이 부족하기에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농사 실패로 이어지기 쉽고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이에 따라 경제적 어려움이 발생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0CB38B-9059-4A5C-8CC7-BB94EDCD8BB8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FE1B8B-4A70-43DC-B10D-5B5D4C84FE47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65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855ACD7-5D33-4E69-9332-6A2FE9749072}"/>
              </a:ext>
            </a:extLst>
          </p:cNvPr>
          <p:cNvSpPr/>
          <p:nvPr/>
        </p:nvSpPr>
        <p:spPr>
          <a:xfrm>
            <a:off x="672498" y="2392844"/>
            <a:ext cx="703040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AEB148-4AA9-4351-98A8-78E4BD7E1071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B06E59-D8E4-40AE-BC20-6DFE81C1DFDD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8A946-985A-4A3D-AE7A-CD036F14AD02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0430D4-9C79-4A4A-976B-4E4F12B936EF}"/>
              </a:ext>
            </a:extLst>
          </p:cNvPr>
          <p:cNvSpPr txBox="1"/>
          <p:nvPr/>
        </p:nvSpPr>
        <p:spPr>
          <a:xfrm>
            <a:off x="2278870" y="589774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2883C4-EE61-49C5-8755-2F263FE6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859AC1-0FD4-402D-BC3E-21CD4532F15F}"/>
              </a:ext>
            </a:extLst>
          </p:cNvPr>
          <p:cNvSpPr txBox="1"/>
          <p:nvPr/>
        </p:nvSpPr>
        <p:spPr>
          <a:xfrm>
            <a:off x="6140577" y="1983165"/>
            <a:ext cx="24144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및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귀촌의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실패 요인으로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수익창출 실패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불안정한 농지 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등이 존재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704FCF-32DE-492A-ACEF-566C734A0F74}"/>
              </a:ext>
            </a:extLst>
          </p:cNvPr>
          <p:cNvSpPr txBox="1"/>
          <p:nvPr/>
        </p:nvSpPr>
        <p:spPr>
          <a:xfrm>
            <a:off x="6140577" y="3830417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정부와 지자체 등의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유기적인 협력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필요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CCB916-815C-441A-A373-CF034428E074}"/>
              </a:ext>
            </a:extLst>
          </p:cNvPr>
          <p:cNvSpPr txBox="1"/>
          <p:nvPr/>
        </p:nvSpPr>
        <p:spPr>
          <a:xfrm>
            <a:off x="3945969" y="5685043"/>
            <a:ext cx="4049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http://www.ikpnews.net/news/articleView.html?idxno=44059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7" y="1570318"/>
            <a:ext cx="3822066" cy="29749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859AC1-0FD4-402D-BC3E-21CD4532F15F}"/>
              </a:ext>
            </a:extLst>
          </p:cNvPr>
          <p:cNvSpPr txBox="1"/>
          <p:nvPr/>
        </p:nvSpPr>
        <p:spPr>
          <a:xfrm>
            <a:off x="6140577" y="2906791"/>
            <a:ext cx="2521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비영농부문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실패 요인은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지역사회 융화 실패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양육 및 정주환경 미비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존재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C4AE8-2E24-472C-9B5C-CBD76DF80E57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1E8621-1736-441F-9DBA-E89DFE0E99AD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4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AB1DCFC-EB44-4236-B3B6-1380FA9F3233}"/>
              </a:ext>
            </a:extLst>
          </p:cNvPr>
          <p:cNvSpPr/>
          <p:nvPr/>
        </p:nvSpPr>
        <p:spPr>
          <a:xfrm>
            <a:off x="672498" y="2392844"/>
            <a:ext cx="703040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B06E59-D8E4-40AE-BC20-6DFE81C1DFDD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8A946-985A-4A3D-AE7A-CD036F14AD02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0430D4-9C79-4A4A-976B-4E4F12B936EF}"/>
              </a:ext>
            </a:extLst>
          </p:cNvPr>
          <p:cNvSpPr txBox="1"/>
          <p:nvPr/>
        </p:nvSpPr>
        <p:spPr>
          <a:xfrm>
            <a:off x="2278870" y="589774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D4D12C-19DE-4D55-9C6A-84142041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41D09-8B1F-4ED4-A7AE-D9973A1B165D}"/>
              </a:ext>
            </a:extLst>
          </p:cNvPr>
          <p:cNvSpPr txBox="1"/>
          <p:nvPr/>
        </p:nvSpPr>
        <p:spPr>
          <a:xfrm>
            <a:off x="5977520" y="2760408"/>
            <a:ext cx="3882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신종 코로나바이러스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감염증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사태의 영향으로 고용 불안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주거비용 등에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부담을 느낀 도시민이 증가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995401-3283-4940-AA95-EBA4A2EFB470}"/>
              </a:ext>
            </a:extLst>
          </p:cNvPr>
          <p:cNvSpPr txBox="1"/>
          <p:nvPr/>
        </p:nvSpPr>
        <p:spPr>
          <a:xfrm>
            <a:off x="5977520" y="3820863"/>
            <a:ext cx="282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코로나의 발생 등의 여건 변화로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및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귀촌인구가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예정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D51EAC-D3CF-41B7-8BBF-97296AEBF4D0}"/>
              </a:ext>
            </a:extLst>
          </p:cNvPr>
          <p:cNvSpPr txBox="1"/>
          <p:nvPr/>
        </p:nvSpPr>
        <p:spPr>
          <a:xfrm>
            <a:off x="3945969" y="5685043"/>
            <a:ext cx="35862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https://www.yna.co.kr/view/AKR20210103015100530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82" y="1206454"/>
            <a:ext cx="3393799" cy="39246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141D09-8B1F-4ED4-A7AE-D9973A1B165D}"/>
              </a:ext>
            </a:extLst>
          </p:cNvPr>
          <p:cNvSpPr txBox="1"/>
          <p:nvPr/>
        </p:nvSpPr>
        <p:spPr>
          <a:xfrm>
            <a:off x="5960421" y="1240953"/>
            <a:ext cx="3703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신종 코로나 바이러스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감염증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EF1024-ED72-4888-AB9B-236E0DC3798E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CF468B-EBB9-4CDF-8064-439CD68ECDE1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7E91C0-B51D-4B59-ABFC-93343E1806CF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673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4D82DF-4AC0-4649-A569-CDE412D12316}"/>
              </a:ext>
            </a:extLst>
          </p:cNvPr>
          <p:cNvSpPr/>
          <p:nvPr/>
        </p:nvSpPr>
        <p:spPr>
          <a:xfrm>
            <a:off x="672498" y="2392844"/>
            <a:ext cx="703040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B06E59-D8E4-40AE-BC20-6DFE81C1DFDD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8A946-985A-4A3D-AE7A-CD036F14AD02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0430D4-9C79-4A4A-976B-4E4F12B936EF}"/>
              </a:ext>
            </a:extLst>
          </p:cNvPr>
          <p:cNvSpPr txBox="1"/>
          <p:nvPr/>
        </p:nvSpPr>
        <p:spPr>
          <a:xfrm>
            <a:off x="2278870" y="589774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2352A-7D23-46AC-A21F-973756A47CF0}"/>
              </a:ext>
            </a:extLst>
          </p:cNvPr>
          <p:cNvSpPr txBox="1"/>
          <p:nvPr/>
        </p:nvSpPr>
        <p:spPr>
          <a:xfrm>
            <a:off x="2291570" y="157057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3B6CA1-C3C1-4594-ADB5-A54FE65B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19DE98-1234-4014-84D6-3018955E7A99}"/>
              </a:ext>
            </a:extLst>
          </p:cNvPr>
          <p:cNvSpPr txBox="1"/>
          <p:nvPr/>
        </p:nvSpPr>
        <p:spPr>
          <a:xfrm>
            <a:off x="2278870" y="2016393"/>
            <a:ext cx="5077031" cy="1983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신종 코로나바이러스 사태로 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귀촌을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희망하는 도시민들이 나날이 증가하는 추세지만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영농 기술 미숙과 더불어 적은 경험으로 인하여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한해 농사를 실패하는 사례도 적지않다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7192F-2369-4D33-9766-344FAFEC1EC2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7AF50-BFC1-4504-9670-386CAB0DDD04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5CD7E-43B8-429F-BAA2-2E2C82FE2C7E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43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자유형: 도형 113">
            <a:extLst>
              <a:ext uri="{FF2B5EF4-FFF2-40B4-BE49-F238E27FC236}">
                <a16:creationId xmlns:a16="http://schemas.microsoft.com/office/drawing/2014/main" id="{1FD3A4EC-0571-4F76-A49B-EFE005250485}"/>
              </a:ext>
            </a:extLst>
          </p:cNvPr>
          <p:cNvSpPr/>
          <p:nvPr/>
        </p:nvSpPr>
        <p:spPr>
          <a:xfrm>
            <a:off x="1063820" y="722652"/>
            <a:ext cx="7735128" cy="1630512"/>
          </a:xfrm>
          <a:custGeom>
            <a:avLst/>
            <a:gdLst>
              <a:gd name="connsiteX0" fmla="*/ 908917 w 8623771"/>
              <a:gd name="connsiteY0" fmla="*/ 0 h 1817832"/>
              <a:gd name="connsiteX1" fmla="*/ 1746407 w 8623771"/>
              <a:gd name="connsiteY1" fmla="*/ 555125 h 1817832"/>
              <a:gd name="connsiteX2" fmla="*/ 1794438 w 8623771"/>
              <a:gd name="connsiteY2" fmla="*/ 709853 h 1817832"/>
              <a:gd name="connsiteX3" fmla="*/ 1838365 w 8623771"/>
              <a:gd name="connsiteY3" fmla="*/ 733696 h 1817832"/>
              <a:gd name="connsiteX4" fmla="*/ 2038833 w 8623771"/>
              <a:gd name="connsiteY4" fmla="*/ 774168 h 1817832"/>
              <a:gd name="connsiteX5" fmla="*/ 2239300 w 8623771"/>
              <a:gd name="connsiteY5" fmla="*/ 733696 h 1817832"/>
              <a:gd name="connsiteX6" fmla="*/ 2293830 w 8623771"/>
              <a:gd name="connsiteY6" fmla="*/ 704098 h 1817832"/>
              <a:gd name="connsiteX7" fmla="*/ 2340074 w 8623771"/>
              <a:gd name="connsiteY7" fmla="*/ 555125 h 1817832"/>
              <a:gd name="connsiteX8" fmla="*/ 3177563 w 8623771"/>
              <a:gd name="connsiteY8" fmla="*/ 0 h 1817832"/>
              <a:gd name="connsiteX9" fmla="*/ 4015053 w 8623771"/>
              <a:gd name="connsiteY9" fmla="*/ 555125 h 1817832"/>
              <a:gd name="connsiteX10" fmla="*/ 4061129 w 8623771"/>
              <a:gd name="connsiteY10" fmla="*/ 703557 h 1817832"/>
              <a:gd name="connsiteX11" fmla="*/ 4116655 w 8623771"/>
              <a:gd name="connsiteY11" fmla="*/ 733696 h 1817832"/>
              <a:gd name="connsiteX12" fmla="*/ 4317123 w 8623771"/>
              <a:gd name="connsiteY12" fmla="*/ 774168 h 1817832"/>
              <a:gd name="connsiteX13" fmla="*/ 4517591 w 8623771"/>
              <a:gd name="connsiteY13" fmla="*/ 733696 h 1817832"/>
              <a:gd name="connsiteX14" fmla="*/ 4560521 w 8623771"/>
              <a:gd name="connsiteY14" fmla="*/ 710394 h 1817832"/>
              <a:gd name="connsiteX15" fmla="*/ 4608719 w 8623771"/>
              <a:gd name="connsiteY15" fmla="*/ 555125 h 1817832"/>
              <a:gd name="connsiteX16" fmla="*/ 5446209 w 8623771"/>
              <a:gd name="connsiteY16" fmla="*/ 0 h 1817832"/>
              <a:gd name="connsiteX17" fmla="*/ 6283699 w 8623771"/>
              <a:gd name="connsiteY17" fmla="*/ 555125 h 1817832"/>
              <a:gd name="connsiteX18" fmla="*/ 6330992 w 8623771"/>
              <a:gd name="connsiteY18" fmla="*/ 707477 h 1817832"/>
              <a:gd name="connsiteX19" fmla="*/ 6379297 w 8623771"/>
              <a:gd name="connsiteY19" fmla="*/ 733696 h 1817832"/>
              <a:gd name="connsiteX20" fmla="*/ 6579765 w 8623771"/>
              <a:gd name="connsiteY20" fmla="*/ 774168 h 1817832"/>
              <a:gd name="connsiteX21" fmla="*/ 6780233 w 8623771"/>
              <a:gd name="connsiteY21" fmla="*/ 733696 h 1817832"/>
              <a:gd name="connsiteX22" fmla="*/ 6830383 w 8623771"/>
              <a:gd name="connsiteY22" fmla="*/ 706475 h 1817832"/>
              <a:gd name="connsiteX23" fmla="*/ 6877365 w 8623771"/>
              <a:gd name="connsiteY23" fmla="*/ 555125 h 1817832"/>
              <a:gd name="connsiteX24" fmla="*/ 7714854 w 8623771"/>
              <a:gd name="connsiteY24" fmla="*/ 0 h 1817832"/>
              <a:gd name="connsiteX25" fmla="*/ 8623771 w 8623771"/>
              <a:gd name="connsiteY25" fmla="*/ 908916 h 1817832"/>
              <a:gd name="connsiteX26" fmla="*/ 7714854 w 8623771"/>
              <a:gd name="connsiteY26" fmla="*/ 1817832 h 1817832"/>
              <a:gd name="connsiteX27" fmla="*/ 6877365 w 8623771"/>
              <a:gd name="connsiteY27" fmla="*/ 1262707 h 1817832"/>
              <a:gd name="connsiteX28" fmla="*/ 6827514 w 8623771"/>
              <a:gd name="connsiteY28" fmla="*/ 1102117 h 1817832"/>
              <a:gd name="connsiteX29" fmla="*/ 6780232 w 8623771"/>
              <a:gd name="connsiteY29" fmla="*/ 1076453 h 1817832"/>
              <a:gd name="connsiteX30" fmla="*/ 6579764 w 8623771"/>
              <a:gd name="connsiteY30" fmla="*/ 1035981 h 1817832"/>
              <a:gd name="connsiteX31" fmla="*/ 6379296 w 8623771"/>
              <a:gd name="connsiteY31" fmla="*/ 1076453 h 1817832"/>
              <a:gd name="connsiteX32" fmla="*/ 6333860 w 8623771"/>
              <a:gd name="connsiteY32" fmla="*/ 1101116 h 1817832"/>
              <a:gd name="connsiteX33" fmla="*/ 6283699 w 8623771"/>
              <a:gd name="connsiteY33" fmla="*/ 1262707 h 1817832"/>
              <a:gd name="connsiteX34" fmla="*/ 5446209 w 8623771"/>
              <a:gd name="connsiteY34" fmla="*/ 1817832 h 1817832"/>
              <a:gd name="connsiteX35" fmla="*/ 4608719 w 8623771"/>
              <a:gd name="connsiteY35" fmla="*/ 1262707 h 1817832"/>
              <a:gd name="connsiteX36" fmla="*/ 4557653 w 8623771"/>
              <a:gd name="connsiteY36" fmla="*/ 1098199 h 1817832"/>
              <a:gd name="connsiteX37" fmla="*/ 4517590 w 8623771"/>
              <a:gd name="connsiteY37" fmla="*/ 1076453 h 1817832"/>
              <a:gd name="connsiteX38" fmla="*/ 4317122 w 8623771"/>
              <a:gd name="connsiteY38" fmla="*/ 1035981 h 1817832"/>
              <a:gd name="connsiteX39" fmla="*/ 4116654 w 8623771"/>
              <a:gd name="connsiteY39" fmla="*/ 1076453 h 1817832"/>
              <a:gd name="connsiteX40" fmla="*/ 4063997 w 8623771"/>
              <a:gd name="connsiteY40" fmla="*/ 1105035 h 1817832"/>
              <a:gd name="connsiteX41" fmla="*/ 4015053 w 8623771"/>
              <a:gd name="connsiteY41" fmla="*/ 1262707 h 1817832"/>
              <a:gd name="connsiteX42" fmla="*/ 3177563 w 8623771"/>
              <a:gd name="connsiteY42" fmla="*/ 1817832 h 1817832"/>
              <a:gd name="connsiteX43" fmla="*/ 2340074 w 8623771"/>
              <a:gd name="connsiteY43" fmla="*/ 1262707 h 1817832"/>
              <a:gd name="connsiteX44" fmla="*/ 2290962 w 8623771"/>
              <a:gd name="connsiteY44" fmla="*/ 1104495 h 1817832"/>
              <a:gd name="connsiteX45" fmla="*/ 2239299 w 8623771"/>
              <a:gd name="connsiteY45" fmla="*/ 1076453 h 1817832"/>
              <a:gd name="connsiteX46" fmla="*/ 2038831 w 8623771"/>
              <a:gd name="connsiteY46" fmla="*/ 1035981 h 1817832"/>
              <a:gd name="connsiteX47" fmla="*/ 1838363 w 8623771"/>
              <a:gd name="connsiteY47" fmla="*/ 1076453 h 1817832"/>
              <a:gd name="connsiteX48" fmla="*/ 1797306 w 8623771"/>
              <a:gd name="connsiteY48" fmla="*/ 1098739 h 1817832"/>
              <a:gd name="connsiteX49" fmla="*/ 1746407 w 8623771"/>
              <a:gd name="connsiteY49" fmla="*/ 1262707 h 1817832"/>
              <a:gd name="connsiteX50" fmla="*/ 908917 w 8623771"/>
              <a:gd name="connsiteY50" fmla="*/ 1817832 h 1817832"/>
              <a:gd name="connsiteX51" fmla="*/ 0 w 8623771"/>
              <a:gd name="connsiteY51" fmla="*/ 908916 h 1817832"/>
              <a:gd name="connsiteX52" fmla="*/ 908917 w 8623771"/>
              <a:gd name="connsiteY52" fmla="*/ 0 h 181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23771" h="1817832">
                <a:moveTo>
                  <a:pt x="908917" y="0"/>
                </a:moveTo>
                <a:cubicBezTo>
                  <a:pt x="1285403" y="0"/>
                  <a:pt x="1608426" y="228902"/>
                  <a:pt x="1746407" y="555125"/>
                </a:cubicBezTo>
                <a:lnTo>
                  <a:pt x="1794438" y="709853"/>
                </a:lnTo>
                <a:lnTo>
                  <a:pt x="1838365" y="733696"/>
                </a:lnTo>
                <a:cubicBezTo>
                  <a:pt x="1899980" y="759757"/>
                  <a:pt x="1967724" y="774168"/>
                  <a:pt x="2038833" y="774168"/>
                </a:cubicBezTo>
                <a:cubicBezTo>
                  <a:pt x="2109941" y="774168"/>
                  <a:pt x="2177684" y="759757"/>
                  <a:pt x="2239300" y="733696"/>
                </a:cubicBezTo>
                <a:lnTo>
                  <a:pt x="2293830" y="704098"/>
                </a:lnTo>
                <a:lnTo>
                  <a:pt x="2340074" y="555125"/>
                </a:lnTo>
                <a:cubicBezTo>
                  <a:pt x="2478055" y="228902"/>
                  <a:pt x="2801078" y="0"/>
                  <a:pt x="3177563" y="0"/>
                </a:cubicBezTo>
                <a:cubicBezTo>
                  <a:pt x="3554049" y="0"/>
                  <a:pt x="3877072" y="228902"/>
                  <a:pt x="4015053" y="555125"/>
                </a:cubicBezTo>
                <a:lnTo>
                  <a:pt x="4061129" y="703557"/>
                </a:lnTo>
                <a:lnTo>
                  <a:pt x="4116655" y="733696"/>
                </a:lnTo>
                <a:cubicBezTo>
                  <a:pt x="4178271" y="759757"/>
                  <a:pt x="4246014" y="774168"/>
                  <a:pt x="4317123" y="774168"/>
                </a:cubicBezTo>
                <a:cubicBezTo>
                  <a:pt x="4388232" y="774168"/>
                  <a:pt x="4455975" y="759757"/>
                  <a:pt x="4517591" y="733696"/>
                </a:cubicBezTo>
                <a:lnTo>
                  <a:pt x="4560521" y="710394"/>
                </a:lnTo>
                <a:lnTo>
                  <a:pt x="4608719" y="555125"/>
                </a:lnTo>
                <a:cubicBezTo>
                  <a:pt x="4746701" y="228902"/>
                  <a:pt x="5069724" y="0"/>
                  <a:pt x="5446209" y="0"/>
                </a:cubicBezTo>
                <a:cubicBezTo>
                  <a:pt x="5822695" y="0"/>
                  <a:pt x="6145718" y="228902"/>
                  <a:pt x="6283699" y="555125"/>
                </a:cubicBezTo>
                <a:lnTo>
                  <a:pt x="6330992" y="707477"/>
                </a:lnTo>
                <a:lnTo>
                  <a:pt x="6379297" y="733696"/>
                </a:lnTo>
                <a:cubicBezTo>
                  <a:pt x="6440913" y="759757"/>
                  <a:pt x="6508656" y="774168"/>
                  <a:pt x="6579765" y="774168"/>
                </a:cubicBezTo>
                <a:cubicBezTo>
                  <a:pt x="6650874" y="774168"/>
                  <a:pt x="6718617" y="759757"/>
                  <a:pt x="6780233" y="733696"/>
                </a:cubicBezTo>
                <a:lnTo>
                  <a:pt x="6830383" y="706475"/>
                </a:lnTo>
                <a:lnTo>
                  <a:pt x="6877365" y="555125"/>
                </a:lnTo>
                <a:cubicBezTo>
                  <a:pt x="7015346" y="228902"/>
                  <a:pt x="7338369" y="0"/>
                  <a:pt x="7714854" y="0"/>
                </a:cubicBezTo>
                <a:cubicBezTo>
                  <a:pt x="8216835" y="0"/>
                  <a:pt x="8623771" y="406936"/>
                  <a:pt x="8623771" y="908916"/>
                </a:cubicBezTo>
                <a:cubicBezTo>
                  <a:pt x="8623771" y="1410896"/>
                  <a:pt x="8216835" y="1817832"/>
                  <a:pt x="7714854" y="1817832"/>
                </a:cubicBezTo>
                <a:cubicBezTo>
                  <a:pt x="7338369" y="1817832"/>
                  <a:pt x="7015346" y="1588931"/>
                  <a:pt x="6877365" y="1262707"/>
                </a:cubicBezTo>
                <a:lnTo>
                  <a:pt x="6827514" y="1102117"/>
                </a:lnTo>
                <a:lnTo>
                  <a:pt x="6780232" y="1076453"/>
                </a:lnTo>
                <a:cubicBezTo>
                  <a:pt x="6718616" y="1050392"/>
                  <a:pt x="6650873" y="1035981"/>
                  <a:pt x="6579764" y="1035981"/>
                </a:cubicBezTo>
                <a:cubicBezTo>
                  <a:pt x="6508655" y="1035981"/>
                  <a:pt x="6440912" y="1050392"/>
                  <a:pt x="6379296" y="1076453"/>
                </a:cubicBezTo>
                <a:lnTo>
                  <a:pt x="6333860" y="1101116"/>
                </a:lnTo>
                <a:lnTo>
                  <a:pt x="6283699" y="1262707"/>
                </a:lnTo>
                <a:cubicBezTo>
                  <a:pt x="6145718" y="1588931"/>
                  <a:pt x="5822695" y="1817832"/>
                  <a:pt x="5446209" y="1817832"/>
                </a:cubicBezTo>
                <a:cubicBezTo>
                  <a:pt x="5069724" y="1817832"/>
                  <a:pt x="4746701" y="1588931"/>
                  <a:pt x="4608719" y="1262707"/>
                </a:cubicBezTo>
                <a:lnTo>
                  <a:pt x="4557653" y="1098199"/>
                </a:lnTo>
                <a:lnTo>
                  <a:pt x="4517590" y="1076453"/>
                </a:lnTo>
                <a:cubicBezTo>
                  <a:pt x="4455974" y="1050392"/>
                  <a:pt x="4388231" y="1035981"/>
                  <a:pt x="4317122" y="1035981"/>
                </a:cubicBezTo>
                <a:cubicBezTo>
                  <a:pt x="4246013" y="1035981"/>
                  <a:pt x="4178270" y="1050392"/>
                  <a:pt x="4116654" y="1076453"/>
                </a:cubicBezTo>
                <a:lnTo>
                  <a:pt x="4063997" y="1105035"/>
                </a:lnTo>
                <a:lnTo>
                  <a:pt x="4015053" y="1262707"/>
                </a:lnTo>
                <a:cubicBezTo>
                  <a:pt x="3877072" y="1588931"/>
                  <a:pt x="3554049" y="1817832"/>
                  <a:pt x="3177563" y="1817832"/>
                </a:cubicBezTo>
                <a:cubicBezTo>
                  <a:pt x="2801078" y="1817832"/>
                  <a:pt x="2478055" y="1588931"/>
                  <a:pt x="2340074" y="1262707"/>
                </a:cubicBezTo>
                <a:lnTo>
                  <a:pt x="2290962" y="1104495"/>
                </a:lnTo>
                <a:lnTo>
                  <a:pt x="2239299" y="1076453"/>
                </a:lnTo>
                <a:cubicBezTo>
                  <a:pt x="2177683" y="1050392"/>
                  <a:pt x="2109941" y="1035981"/>
                  <a:pt x="2038831" y="1035981"/>
                </a:cubicBezTo>
                <a:cubicBezTo>
                  <a:pt x="1967722" y="1035981"/>
                  <a:pt x="1899979" y="1050392"/>
                  <a:pt x="1838363" y="1076453"/>
                </a:cubicBezTo>
                <a:lnTo>
                  <a:pt x="1797306" y="1098739"/>
                </a:lnTo>
                <a:lnTo>
                  <a:pt x="1746407" y="1262707"/>
                </a:lnTo>
                <a:cubicBezTo>
                  <a:pt x="1608426" y="1588931"/>
                  <a:pt x="1285403" y="1817832"/>
                  <a:pt x="908917" y="1817832"/>
                </a:cubicBezTo>
                <a:cubicBezTo>
                  <a:pt x="406937" y="1817832"/>
                  <a:pt x="0" y="1410896"/>
                  <a:pt x="0" y="908916"/>
                </a:cubicBezTo>
                <a:cubicBezTo>
                  <a:pt x="0" y="406936"/>
                  <a:pt x="406937" y="0"/>
                  <a:pt x="9089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CE13B0-EAF8-4A4A-B73A-09FF919ADD97}"/>
              </a:ext>
            </a:extLst>
          </p:cNvPr>
          <p:cNvSpPr/>
          <p:nvPr/>
        </p:nvSpPr>
        <p:spPr>
          <a:xfrm>
            <a:off x="1235311" y="894143"/>
            <a:ext cx="1287531" cy="128752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0C9856B-4C5F-432F-8846-328DE1AF0E1D}"/>
              </a:ext>
            </a:extLst>
          </p:cNvPr>
          <p:cNvSpPr/>
          <p:nvPr/>
        </p:nvSpPr>
        <p:spPr>
          <a:xfrm>
            <a:off x="1355561" y="1014392"/>
            <a:ext cx="1047032" cy="1047032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006F2B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E243C-4F71-46CB-8E88-A71C1176FC16}"/>
              </a:ext>
            </a:extLst>
          </p:cNvPr>
          <p:cNvSpPr txBox="1"/>
          <p:nvPr/>
        </p:nvSpPr>
        <p:spPr>
          <a:xfrm>
            <a:off x="1512627" y="1328326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0DF4E79-4289-4F3A-A748-0D404C625D4F}"/>
              </a:ext>
            </a:extLst>
          </p:cNvPr>
          <p:cNvSpPr/>
          <p:nvPr/>
        </p:nvSpPr>
        <p:spPr>
          <a:xfrm>
            <a:off x="3270183" y="894143"/>
            <a:ext cx="1287531" cy="128752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76D7276-F64A-4945-97E1-A1910F6F5727}"/>
              </a:ext>
            </a:extLst>
          </p:cNvPr>
          <p:cNvSpPr/>
          <p:nvPr/>
        </p:nvSpPr>
        <p:spPr>
          <a:xfrm>
            <a:off x="3390432" y="1014392"/>
            <a:ext cx="1047032" cy="1047032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006F2B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FC405F-A480-472C-B64E-A9DFBC9286D7}"/>
              </a:ext>
            </a:extLst>
          </p:cNvPr>
          <p:cNvSpPr txBox="1"/>
          <p:nvPr/>
        </p:nvSpPr>
        <p:spPr>
          <a:xfrm>
            <a:off x="3547501" y="1143660"/>
            <a:ext cx="732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640171F-00DC-4DB6-B7DF-687A4FBBA26B}"/>
              </a:ext>
            </a:extLst>
          </p:cNvPr>
          <p:cNvSpPr/>
          <p:nvPr/>
        </p:nvSpPr>
        <p:spPr>
          <a:xfrm>
            <a:off x="5305055" y="894143"/>
            <a:ext cx="1287531" cy="128752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D217ABD-1A20-4E5B-A576-0FE6C9C9BD16}"/>
              </a:ext>
            </a:extLst>
          </p:cNvPr>
          <p:cNvSpPr/>
          <p:nvPr/>
        </p:nvSpPr>
        <p:spPr>
          <a:xfrm>
            <a:off x="7339925" y="894143"/>
            <a:ext cx="1287531" cy="128752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CF71C30-2743-4076-9B0A-2BEDE8E91C37}"/>
              </a:ext>
            </a:extLst>
          </p:cNvPr>
          <p:cNvSpPr/>
          <p:nvPr/>
        </p:nvSpPr>
        <p:spPr>
          <a:xfrm>
            <a:off x="5425303" y="1014392"/>
            <a:ext cx="1047032" cy="10470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00A74-8C58-439B-8533-449BDC1082F8}"/>
              </a:ext>
            </a:extLst>
          </p:cNvPr>
          <p:cNvSpPr txBox="1"/>
          <p:nvPr/>
        </p:nvSpPr>
        <p:spPr>
          <a:xfrm>
            <a:off x="5582370" y="1328326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4153FD-13D5-42A3-8BE1-28FB815311D9}"/>
              </a:ext>
            </a:extLst>
          </p:cNvPr>
          <p:cNvGrpSpPr/>
          <p:nvPr/>
        </p:nvGrpSpPr>
        <p:grpSpPr>
          <a:xfrm>
            <a:off x="1228617" y="3651795"/>
            <a:ext cx="1341817" cy="941689"/>
            <a:chOff x="1228617" y="3665543"/>
            <a:chExt cx="1341817" cy="94168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A8A44-0ED1-4FD2-BE04-B57ABB494552}"/>
                </a:ext>
              </a:extLst>
            </p:cNvPr>
            <p:cNvSpPr txBox="1"/>
            <p:nvPr/>
          </p:nvSpPr>
          <p:spPr>
            <a:xfrm>
              <a:off x="1262063" y="3943532"/>
              <a:ext cx="13083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2-1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제작 환경 및 툴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208A243-372B-4299-BCC7-93B472454022}"/>
                </a:ext>
              </a:extLst>
            </p:cNvPr>
            <p:cNvSpPr txBox="1"/>
            <p:nvPr/>
          </p:nvSpPr>
          <p:spPr>
            <a:xfrm>
              <a:off x="1228617" y="3665543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진행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A99B8D-D3E8-49D9-BD09-5A099728E5B1}"/>
                </a:ext>
              </a:extLst>
            </p:cNvPr>
            <p:cNvSpPr txBox="1"/>
            <p:nvPr/>
          </p:nvSpPr>
          <p:spPr>
            <a:xfrm>
              <a:off x="1262063" y="4144577"/>
              <a:ext cx="9941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2-2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기능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9B2933E-AC52-411E-B4BC-ECC2A966FF6F}"/>
                </a:ext>
              </a:extLst>
            </p:cNvPr>
            <p:cNvSpPr txBox="1"/>
            <p:nvPr/>
          </p:nvSpPr>
          <p:spPr>
            <a:xfrm>
              <a:off x="1262063" y="4345622"/>
              <a:ext cx="9941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2-3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기대 효과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32E25C-90C4-4196-9697-CBC533954963}"/>
              </a:ext>
            </a:extLst>
          </p:cNvPr>
          <p:cNvGrpSpPr/>
          <p:nvPr/>
        </p:nvGrpSpPr>
        <p:grpSpPr>
          <a:xfrm>
            <a:off x="1228617" y="4763922"/>
            <a:ext cx="1748980" cy="941684"/>
            <a:chOff x="1228617" y="4763922"/>
            <a:chExt cx="1748980" cy="94168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A81E54B-DE05-461D-8E0F-A4C8E3A44238}"/>
                </a:ext>
              </a:extLst>
            </p:cNvPr>
            <p:cNvSpPr txBox="1"/>
            <p:nvPr/>
          </p:nvSpPr>
          <p:spPr>
            <a:xfrm>
              <a:off x="1262063" y="5041909"/>
              <a:ext cx="17155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3-1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 구성 및 역할 분담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C65875-B701-4A6A-9C68-A6463EC77B05}"/>
                </a:ext>
              </a:extLst>
            </p:cNvPr>
            <p:cNvSpPr txBox="1"/>
            <p:nvPr/>
          </p:nvSpPr>
          <p:spPr>
            <a:xfrm>
              <a:off x="1228617" y="4763922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9F78008-DD90-4F0B-8AC1-A86AEFDC0A38}"/>
                </a:ext>
              </a:extLst>
            </p:cNvPr>
            <p:cNvSpPr txBox="1"/>
            <p:nvPr/>
          </p:nvSpPr>
          <p:spPr>
            <a:xfrm>
              <a:off x="1262063" y="5242952"/>
              <a:ext cx="8691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3-2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 관리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C1CE7EB-F179-41B7-86A2-06BAE872805A}"/>
                </a:ext>
              </a:extLst>
            </p:cNvPr>
            <p:cNvSpPr txBox="1"/>
            <p:nvPr/>
          </p:nvSpPr>
          <p:spPr>
            <a:xfrm>
              <a:off x="1262063" y="5443996"/>
              <a:ext cx="12442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3-3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일정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CB9235-2EDF-4F8A-9A38-ACE4129C5968}"/>
              </a:ext>
            </a:extLst>
          </p:cNvPr>
          <p:cNvGrpSpPr/>
          <p:nvPr/>
        </p:nvGrpSpPr>
        <p:grpSpPr>
          <a:xfrm>
            <a:off x="1228617" y="2480458"/>
            <a:ext cx="1341817" cy="962059"/>
            <a:chOff x="1228617" y="2455291"/>
            <a:chExt cx="1341817" cy="96205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D6F0CB6-AA59-40F9-A6C9-3F71D9091FE9}"/>
                </a:ext>
              </a:extLst>
            </p:cNvPr>
            <p:cNvSpPr txBox="1"/>
            <p:nvPr/>
          </p:nvSpPr>
          <p:spPr>
            <a:xfrm>
              <a:off x="1262063" y="2947905"/>
              <a:ext cx="12763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1-2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프로젝트 배경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458009E-3EE3-4486-8479-1802F7DDCA64}"/>
                </a:ext>
              </a:extLst>
            </p:cNvPr>
            <p:cNvSpPr txBox="1"/>
            <p:nvPr/>
          </p:nvSpPr>
          <p:spPr>
            <a:xfrm>
              <a:off x="1228617" y="2455291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개요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EA88D6E-C0C4-43B7-8C3D-39D0B186CE60}"/>
                </a:ext>
              </a:extLst>
            </p:cNvPr>
            <p:cNvSpPr txBox="1"/>
            <p:nvPr/>
          </p:nvSpPr>
          <p:spPr>
            <a:xfrm>
              <a:off x="1262063" y="3155740"/>
              <a:ext cx="11833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1-3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및 개요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4737447-5AC4-4548-A539-3F9110994A83}"/>
                </a:ext>
              </a:extLst>
            </p:cNvPr>
            <p:cNvSpPr txBox="1"/>
            <p:nvPr/>
          </p:nvSpPr>
          <p:spPr>
            <a:xfrm>
              <a:off x="1262063" y="2740070"/>
              <a:ext cx="13083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1-1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주제 선정 과정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5E3BA2E-27D8-4DD6-90C2-BDF1F2FFB021}"/>
              </a:ext>
            </a:extLst>
          </p:cNvPr>
          <p:cNvGrpSpPr/>
          <p:nvPr/>
        </p:nvGrpSpPr>
        <p:grpSpPr>
          <a:xfrm>
            <a:off x="3268432" y="2480458"/>
            <a:ext cx="1189749" cy="1276893"/>
            <a:chOff x="2751936" y="1915092"/>
            <a:chExt cx="1189749" cy="127689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21664F-B247-48EF-9A54-68279F4C2990}"/>
                </a:ext>
              </a:extLst>
            </p:cNvPr>
            <p:cNvSpPr txBox="1"/>
            <p:nvPr/>
          </p:nvSpPr>
          <p:spPr>
            <a:xfrm>
              <a:off x="2751936" y="2930375"/>
              <a:ext cx="8755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1-4 SWOT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B2A9EC-0AEC-4C3E-9FB6-8845D936978F}"/>
                </a:ext>
              </a:extLst>
            </p:cNvPr>
            <p:cNvSpPr txBox="1"/>
            <p:nvPr/>
          </p:nvSpPr>
          <p:spPr>
            <a:xfrm>
              <a:off x="2751936" y="2226621"/>
              <a:ext cx="9941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1-1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시장 조사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C4481F-DB93-4DE3-BB3C-3DD3FC87B0B6}"/>
                </a:ext>
              </a:extLst>
            </p:cNvPr>
            <p:cNvSpPr txBox="1"/>
            <p:nvPr/>
          </p:nvSpPr>
          <p:spPr>
            <a:xfrm>
              <a:off x="2751936" y="2461206"/>
              <a:ext cx="9941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1-2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실태 조사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73F820F-C77B-496C-8A58-311607D30A0F}"/>
                </a:ext>
              </a:extLst>
            </p:cNvPr>
            <p:cNvSpPr txBox="1"/>
            <p:nvPr/>
          </p:nvSpPr>
          <p:spPr>
            <a:xfrm>
              <a:off x="2751936" y="2695791"/>
              <a:ext cx="9621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1-3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벤치마킹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5AF30FE-8F57-4B2F-92BB-3146577A9C58}"/>
                </a:ext>
              </a:extLst>
            </p:cNvPr>
            <p:cNvSpPr txBox="1"/>
            <p:nvPr/>
          </p:nvSpPr>
          <p:spPr>
            <a:xfrm>
              <a:off x="2751936" y="1915092"/>
              <a:ext cx="1189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 추출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97A0012-29A4-4B51-AD9E-A7C13C8C5532}"/>
              </a:ext>
            </a:extLst>
          </p:cNvPr>
          <p:cNvGrpSpPr/>
          <p:nvPr/>
        </p:nvGrpSpPr>
        <p:grpSpPr>
          <a:xfrm>
            <a:off x="5288052" y="2480458"/>
            <a:ext cx="1316386" cy="763083"/>
            <a:chOff x="4814142" y="1887427"/>
            <a:chExt cx="1316386" cy="76308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E666AED-1434-40C0-BD87-0F8AEB0F80DB}"/>
                </a:ext>
              </a:extLst>
            </p:cNvPr>
            <p:cNvSpPr txBox="1"/>
            <p:nvPr/>
          </p:nvSpPr>
          <p:spPr>
            <a:xfrm>
              <a:off x="4814142" y="2176635"/>
              <a:ext cx="12442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1-1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구조도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AA00485-119E-45F9-A914-6DCB1E7F2E1E}"/>
                </a:ext>
              </a:extLst>
            </p:cNvPr>
            <p:cNvSpPr txBox="1"/>
            <p:nvPr/>
          </p:nvSpPr>
          <p:spPr>
            <a:xfrm>
              <a:off x="4814142" y="2388900"/>
              <a:ext cx="13163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1-2 UI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 및 구현</a:t>
              </a:r>
              <a:endParaRPr lang="en-US" altLang="ko-KR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DBAA5D7-6924-453A-8C95-6437AC742D39}"/>
                </a:ext>
              </a:extLst>
            </p:cNvPr>
            <p:cNvSpPr txBox="1"/>
            <p:nvPr/>
          </p:nvSpPr>
          <p:spPr>
            <a:xfrm>
              <a:off x="4814142" y="1887427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C07E0B90-FAA0-45D6-A5D0-4959823825A2}"/>
              </a:ext>
            </a:extLst>
          </p:cNvPr>
          <p:cNvSpPr txBox="1"/>
          <p:nvPr/>
        </p:nvSpPr>
        <p:spPr>
          <a:xfrm>
            <a:off x="8011033" y="108564"/>
            <a:ext cx="16498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2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F6FBD4D8-6810-445A-8A06-AD13E67D1538}"/>
              </a:ext>
            </a:extLst>
          </p:cNvPr>
          <p:cNvSpPr/>
          <p:nvPr/>
        </p:nvSpPr>
        <p:spPr>
          <a:xfrm>
            <a:off x="7461832" y="1028317"/>
            <a:ext cx="1047032" cy="1047032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006F2B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94D8F0-EE4A-43D3-A2B9-7F0EC413C60A}"/>
              </a:ext>
            </a:extLst>
          </p:cNvPr>
          <p:cNvSpPr txBox="1"/>
          <p:nvPr/>
        </p:nvSpPr>
        <p:spPr>
          <a:xfrm>
            <a:off x="7617242" y="1328326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9A0E88-8BE5-46C3-A921-768F5E8D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46F8C6-7620-4463-AD13-9E173BFC2557}"/>
              </a:ext>
            </a:extLst>
          </p:cNvPr>
          <p:cNvGrpSpPr/>
          <p:nvPr/>
        </p:nvGrpSpPr>
        <p:grpSpPr>
          <a:xfrm>
            <a:off x="7339925" y="2480458"/>
            <a:ext cx="994183" cy="789865"/>
            <a:chOff x="7339925" y="2480458"/>
            <a:chExt cx="994183" cy="789865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D4DD9EA-B40E-4547-9459-B0B4B0A9BC59}"/>
                </a:ext>
              </a:extLst>
            </p:cNvPr>
            <p:cNvSpPr txBox="1"/>
            <p:nvPr/>
          </p:nvSpPr>
          <p:spPr>
            <a:xfrm>
              <a:off x="7339925" y="2783057"/>
              <a:ext cx="8771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1-1 UI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DD0A2FC-4BBF-4B45-A51F-C5745692CAA2}"/>
                </a:ext>
              </a:extLst>
            </p:cNvPr>
            <p:cNvSpPr txBox="1"/>
            <p:nvPr/>
          </p:nvSpPr>
          <p:spPr>
            <a:xfrm>
              <a:off x="7339925" y="2480458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EF89F4-4793-4819-B85F-7E013B1CF599}"/>
                </a:ext>
              </a:extLst>
            </p:cNvPr>
            <p:cNvSpPr txBox="1"/>
            <p:nvPr/>
          </p:nvSpPr>
          <p:spPr>
            <a:xfrm>
              <a:off x="7339925" y="3008713"/>
              <a:ext cx="9941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1-2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영상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703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4E82639-2DE2-4241-9361-97F0B3505D7F}"/>
              </a:ext>
            </a:extLst>
          </p:cNvPr>
          <p:cNvSpPr/>
          <p:nvPr/>
        </p:nvSpPr>
        <p:spPr>
          <a:xfrm>
            <a:off x="672498" y="2600421"/>
            <a:ext cx="703040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BA3FF8-6D0E-4635-BD66-05CA7D433A02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08F824-96B5-4D2A-9807-A7ECA4C7067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54D04-4E25-4AD9-863C-45639E615A3B}"/>
              </a:ext>
            </a:extLst>
          </p:cNvPr>
          <p:cNvSpPr txBox="1"/>
          <p:nvPr/>
        </p:nvSpPr>
        <p:spPr>
          <a:xfrm>
            <a:off x="2278870" y="589774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D39A37A5-6655-424D-BFD5-5A1513ACD4C0}"/>
              </a:ext>
            </a:extLst>
          </p:cNvPr>
          <p:cNvSpPr txBox="1"/>
          <p:nvPr/>
        </p:nvSpPr>
        <p:spPr>
          <a:xfrm>
            <a:off x="6067425" y="1489451"/>
            <a:ext cx="3013967" cy="756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귀농귀촌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실태조사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주요결과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농림축산식품부 보도자료 참고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9F5E96-1C4B-4DD9-B161-4AE35A88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AutoShape 4" descr="data:image/png;base64,iVBORw0KGgoAAAANSUhEUgAAAJ4AAADgCAYAAADyrd/KAAAgAElEQVR4XuydBZwVVfvHvzNza7uX7m4EAQtFFFsMUHxt7AJEwEQFCwERxG4ExcAuFEFFERUQpLtju+PujZn5f86Ze+/eLdiFxXj/77yfV3bu1Infefp5jjJr0x8mdT4UQDwm/g3+feTniqKimz40xY5pGiiKBhiB1ql1buW/44HK/auv839275W3Nv8ZAF5dOhy8t746Z4HXZ8/jx21zUXQHp7e9jvU5q/hl3yK6NelFv+RTUQ0bqgmGuP0oHopifUB8Sxzie3KJmdZyM8W5GVhySmAJ1vI82Pbgu49iN/7WVwfHsKZGKG9vXnUYFK/i6w71kdqMgKHpfLP9WcwSN0qUg8wiyNFyrNkFmtvacUn74WAKylffwK/awhC4BNgCbRBgE0f4+cGuVb63Nue1Gav/hnuUuSGKV7/dUdGDmEFHsMzgURU4Yl79modvtr+EfXsathaprNFz8RuCjJiSugjAje42EcWvIoBeH2Cv3x7/+972d46h8t7WNUdM8cKH3GF6ab3tLVIzl+DSS/GoLtKju7Cnx0jcSmQ1sxMEosLOwjVszviFgp+XsLdvU3S1nMWByi3dxxKjJ1Z4R1DCFD8GOXCwQ/V1/u+D1D+/xcr79Qi8CKOIXr/eQYI/OwwG1iCUqLGsOn4m+bbkakclqJp4bW7e/WUiMVmFbG0dG7pXMVRG9byfCF/0UZfx/knT9ndSpaM5DsoH29ZWQ/GEDBWmRQq5SvHL32oS7hVMOv5+H23ca6UALu7TBUuUZ9ZRoCWRk9QLJa4FnoS2pDta49aipMwkgWea+DU/01Y/RLTXoNBlPScGX/PZGdNzIpqhhoAXLvyL+4LnpqqgiS+b9UrMj+Y81OHddVECpYxymNaH6sdOMcX4G5YtwzRxmAqntOvGpr072ectrtAPoUjVpEQpH21bdxhabXiHrK5FmoWc9NPVaKYv1FkTFbcaQ4baiEff+4PfdvmYc05jbPgxTY38HudTdtLVYY1V8Ng8PL36oSrqQ3xpMrf3GVOFktZhxo7qrVLulAvURPxPkVqHgmkJqNWcWwvbDEyipTSJR4zAIiy/Ln8OXj+qvTj0y0W3BJjE3NoNnbPbdUENgLsQnR+3b66V6qd8tn25WU7dBOnRMKQ5ISAhBTosBvZgFCRWz6LvkmvQDFPKdUtK23HDi8vJtTXm4ztv5ZlPv+SH3Qf46gwbdtNN5BWPkhHTNoweWp0WEzVv4xw2+9fLSZCUTNe455jHsOm2ACU++lrtoaeghjsCQLNU34DdRfSyynk50KyOH8a5AG3A9HPY7T3MB7umNKZldEIFtVG8qgz4fvt6fIcwuyrzfrtcAs+yL6nlAyCZpDh3oJvR2KM64YjpE2hmVUNavC+brr/cwaTFbmauisKnOOW9NtMk47aLeWjqC8SdOpDjz+6J2mMgPlWAqNIRtGEA87e+y9a8bdiVWM7sdTattfaHOUTljwkGHKQqVSdbLLqAqiLBc4jz2gLriFv9z3pB69hEWialEi3pWlAxrIgyD/Ddzk2SJUtUBRZV+HkAeLXpnIbXTERTyvCbUcQ3uAZDsUkWIpSKVovHM3DKcvY72+IwfHhUu4TuiI5NeeyU3hJoZZrG+gFnU2oTVLU6/l/uCdn7zVzannExZTYXijCr/IuPo0GVDiY/HWQ9H9YoCkm9fVJDGsfE48CU8rOAVLj/KihJBoWwb3dtPOi36gC8iu9xJV6M6miJUzdosugxcjdu4f39kdx15tU0KCsgyxXLyrQsBiW6pB1uxYFM2rZsSW6Ei70nDESvxvsgWHlwkn574DoGPzCDzMiYf6xcd1izeAQPBcWdyobs6l4platKxm7J0cOM4cG/xe+hd1qsAKkWKhZFk14aRYDNIgChe8Pmq67dqiPwrIZY6BZs2CT+h41EZpVKeaxUiaZ5l6tISduFMy5RNta61/qvX1UpaN+V9a3bi+5U29aUgjw8ES6KXp/Mca178MfpF+DVxHfDDc9B0m4E3FfVCeLWtfKBUi1BvgbiKdt6EA9FcNKs5wNtUfSAeFLeFyEfCzlV3GYLiKLCHmmaqnxKNa12CTFG3KMJn3RAHdMV0UbxmzW5Qk6yG2HyrGJSCMRYsAj57oT1ICgjiucdpk4eKrFSzTHxquCqZqWLthoBsUJwLtGiUtOPTXHiNP34RcNUg1unTuX5cQ9gM3RU0wy5DMsHV7Slbr70OgKvKlbiy8ChK7jtcEb/x3jnszUMTluP3RDml8DEBwZWxWB7p2PY07pDtaAT/ez53edC4iTa65X3ZLsi2XjaeYhJkZNW16V1lO4vcK9k/bavOK77bahmkvzKrA/fZPGBXCJVhSLT4Jk7H2DX5uVM/3oRqS4HGR4PL46+j7FTJ4A9AsPwUoaTWaPuZMT0R/HYY3AYXkoMJ2+Mvp2rn3mWN0eNxWF6ePzttwGdDXkFzB4xBptpAdJQfNzz8styIZsYZHh13hl5B/+Z+RxvjxjDrM9nsdsXxyMXDw7QMosQCJr28AvTKLFZNqsMj5tHbhnD9FemcME5V3JKyyTuePZ5dFWnWLERaShykTx/531SlLJsGbB1z0IyCn7hxJ63oegptR7tIwZeOLhUf0MuOnYi7jdmSGpYfgQlANjapz9pqY1qbGDXhZ+TUOYOsVyxKreefAYZ0XF/mwZXpbFqKVv3fkW7JpeEdTFoOrEmduYns8l3NGTntpVMGf0wKYaX1z57iz9zbMy8/gppkhAL7IpnpvH82LHcPO0Z3h45Fg0fV82cwrNjHuDWp6cwe9Td2A0PSzMzJHV6/r33eWfkWLkIKx86Xq589lneHXknw56dydwR4yTwtnsjGTfkIouFSi5kIzFg9JA2V+Da6Y/ywO0PMvPlSZx/7lWc3ropZfi4ecZU4mLiyS0q45Ux44jUBWQFpS+n8opi8NOfk+jf476K9t+DwPDIgRfgXWLFqaaNM32XYluzssInDRWK7RqlWhR7TjkTry3cd1uxdU337qLln79ZVDywrrYmpZJ1/MC/zWNRWTkodK8nNrox6AnVDq2gQtc8PZXJo+7nrpmTeWvseJx+H2u3r2TiF7/ywajbURXYl3+AMbPeZfJVF3PX21/z6cjbZY+vmf4ED40ax73PzeSFu8ZKduu22YhE58apU5k7+t5qgVfqL+b6515m7uiRDJsxk7l33g2qlyXbdrB2yzrW7svi8tMGYpo2TmnVWgLfOkyuefpxnhr3GI9Mf5jB511Bkjeb2T/+zmMjb+fmyZN45e77GPfUZCaMvJ9URVA86znVFOwa8kr+ICGmPRhCJq94VGfoP3LgBYybQn4CjeM3dCChLEyWUgx2xkZyzN7VNDBcTB5+l2xVsu6QsoyUDQJqd5SnkDVfvMulkTGSfQeP7e27kNmhe63J+NG+MbtkBUmxHVH06AqfEmvQUHWueXoSQ88axgWdW3PJM08ze/R9uHQfK7cs57H5y/l41O1kluUy4uXXeX3seAqztnDb7C8l8IT35qoZT/DYnQ+yfcNKCrw+a3hMhbP69uSq6TN49867LdnQhNumTqREs4dEEGE9cJg+iuwuLuncnm/XbQoYpS2TmZDRxMja7RF4S4qs9qsqPuEdQthgTa6/4BLmfDwvpEV4NQ2bLkAmWLSNWWPvlfJe+FFm7sJliwc9Xv4crnVXDgWTYWaWHe9ID40msb3o2/EiVMOBlLl3baV44UJUxc62+Ch67fszpBWJr0X5YN61D+PQLY3JpntxlhWy+O2XuaLrsSTk5MhGZSY1YMcJYpUKgFYk8eGtPhomi5pGJbtkeQB4FVe3rvi4etpkxt00lu4xLklRrpr2KA/e8TAd7PD4nGcpiWzKkD4dePKTr5k19n4i/V501cewp5/h3bvuwW56GTZ9Cq+MfYQYo5DLpz3NO3c9gGb60fFz+7MzeWHEWET0j+AJcn0qJjdOeZQLh1zHua2bYsPHRc88w7xR90hP0s1TH8Vti8SOTgkab459gAjdI+XmUn8OVz0/hw9H3Snbe8eMJ7nw/Cs5tVUKw6c9x1tj75HfEsqQlA0VEy1AKMOVMQ+7cASAV134mKSPYcrbEQNPMZ1c0G88qhEl52nbp+/x5+yXKYmJZ/hLb0lPyNJvv6L/jmWWNiQJtCXzJblV5g1/SD7354/zOemEk/jo7iu5/qpxNDmwR67UXEck28+4SArPf0UQaG2WYHbpCpJjOqJUYisvzHudH/ZnSsogOutSInl2xHXc+Oxz0r3kVR3MHvcAN05+EI/qCFjDYNqoh3j2lSfZ6fZjM/3ExzTm+Zuuw1B9XDptGrPuul9SuOAREWbSCP523VMTufDiGxjcugmqUsYFM57lwzvvpbhoH9e8Ppf377pXgvqWmVM4se8grunbS86E25fHsBdn89mou1BMg1tmPsaF51/DwFbJDJvxEm/fdVeA0llfcsl5qEqrJMWzx4K/YvRQTeN5hMDTuKDfBDTdAt2n947E3PwnQ16ei5HaNPRNsSpv+nQOs7evDoFOXBSsdv5VE7HrULR2KS3ad+ate6/j1BMvZKDDkgMFWHefdj6ZkeWRKrUBR/3fE5Q4TTbsm0vnZpeCaa/ymeDiCle/xW/WwhFmkHClINxEZKILwc9Uy0Gm6Lz540K8PkFxgqKHyi2Dzgm9J+jsWZ+xh/ikJjTTNBnQ8cLChdw06GwJkj3FWUx89XVJHYeedSHndOosF7FQEnR8rMrMp1eDVMm65y76ip49jqdTSjxvfP8dPsFSwwx+V59xHpGV2KycJ1seXiMXp9Gmormlhok4IuD1bHkRrZP7y5VTtn8X395xDY2GXknfK26q+jkFtigG3abejS69zNZAttAjeevquyXL+falyXg2/satdz5J/Pq1oXdkRMSw94wLLIOoJPl/ta9WAETYsBS+W/EYPbsPIMl5UrVDWu71C9q1ahYPgi+QkTxWfEENh2VKMgIGXeumcktB+HukPCVkMVUELYgrFQNvD8o1JEcSPnkh/ljRJ8Hxlt6KoM0vZEwJb67Jim0z0Yxkjml/xSHX/eEDz3QypO/jluwFvH3JICJ1H0M//B5DrdmYmKVptJh0J16bZbAVfXnu/FvoHtuI3N8WsOSdl2iIxq2nXRi6LkwqW869hGKb5f/9Ww/Fz+I/p3FKz7EBihe2CIIzFmKFhhTcxc9yRMLC6AUlkobfwFGt5qcImmSh0bpuhSRVPLcWROgIE7CC9rrgNQEkVQPTsCK4hd1PGI4FoMS/FtiqB3XoV5l4Utn4r2DY8skqXE2DqP7VXK86Y4cNvIZRx3JCp8utQfCX8fElZ1AUk8RVsz85JC7yNI2mT47CYxMmfWGJd9MpOoaxp1zI6jfm0q/ncZxWWB7bJbLP0lq0I71n36p9PuTX6v+GjKKlpMZ3r6LV7tr0DbO+XMSEsVOldvrUtKu5dPgkPn77cUp8XqnqjbvnOSZPvZ3xo+7n0RlP89C4GTw+9eYw7d6a1PjU3tx+9W3SUzTpqeu56+43cBpCCdvBAzOmMWHs81byUQADxVkrmTnr2QAtEuC0Innuvuc1HML4qxTy6JN3YAjgoXHLbZNJiUxl7ap5fLbwa/mcWAgP3v0KG1Z/zuffL6d3h1YsX/t7QCpXuPq6iSz58ikim53GRQOFQbqc6nrM3TjsMShHV8ZTuLDfRFQ9WpLjjFVL+W3iPcSfchYDRj9g0emDHGKwclUbbZ4YSZcWEdhNEUxjaUvRGW7GnHcbfX/8tQLrEXasbedfhlFDRMThwqsGYiFfV612pkBG8e+kxHVG9ceEaWomn8x7gD93pzP+7jewGybTnrqCYddN4q03xnLnuLlECkam+Hhk6o08OOoBJsx4hofGvYSKX/7/8alXcf2tz5EanYSBTWqZCn4mTb2CMfe8j10XZo3NPDDjKSaOfaVCl4ViIPpSmr+S6a9NYew9c3EK/i2Cd9GZNGUYl147lVapLdCUIh6dchNj7/kw5IWwkcvEqSNJiGuOtywbt5HEfaMmhQbhi3kPkaO1xVW4AqcA3mlDKhBZt74Tl1OYUxKqH7cwrVaO7eGZU2xc3OdJi/+b8NWEcfj/XEbDwUPpd92IWmDAWilC2N1Ysp+7P5whWUpDLZpsvUjwAj70dhJuQuuQwZEqW848G3dUEopYtn+j8yyz5HdSYjuj6MJrKg6dTRu+5v2vPqF9s0bsyHRz351TeWrqlVw2fBKzXx+LT4lDM2w8cO9MnpxyleyPz0xgwj0vyDHctf1b5nw8G11x8uDdb8hIa2kiMj08OvVybrz9VRpEJmD3b+HBGQ+BEc2D97xmDY9QXjwZzHjhQYq8ZYy5YwLTnx1P2/YnMOSCm3Gq8MTkYYy89yOiDOGTFe+8glFj5xGtGnjdO5j87EMMufR+PnlvilRODFdzxo+YjCJNWBqfvX8PeY4OOApWsC27GJNUHh77VGiuy4xdOO1xKDUY1SuD4rCAp/jjuei4B0NukxcvP5/GpfnEnXwGp455WCZjH/wQgq8ZylcVK9XjKwtY4xV+y9pMr6+XSW23fFkZzHLl85GSx4TzHsTuF+Crm2O6FiuiVrdkl6wiKbYVSsBYquLllz8WcVzvsySV0v0H8GhJvPH8Awy9fAyvvn4nY+5+lwhTtLmMiU/dyMQ7H+Shp6dz5w1jeO71h7A5G3H3nY+RuW81r815Fg8NePSeGRTn/s7015/DZzqZePfrOPUt3DN9Ko+OfSnUfxk3YqZjyIl3BpQvA0Utxq/EoPmd+Eo2M/mFCRimC1Uto1GTftxw+WjeffthfLZorvzPXWiS/OtsXL+Qb39exaib72PWa7eS2mkw2Zs+p0HnC8nd8hnOZoMYMvDicmqPQpFvI1GuhnJMalaSwqbzcChekr8pA/rdGQibMXlz2LkkeoooTGjIVbPmHRYx8vrcslUyvHDHTozFSyp0QIzJ3liNm8z1OHwOnjhngtWLOkZF1ApZh7jJ1ApIK1hN4+iTK8g5s14bwZ78fLmoBBkyTB833TSd118eiZ9IVBmI6sWvwiN3Psj46dN4bNwrKKqJYug8OuU/jBgzm3jNKUWKaVOupcjmZPzYl8nYtZhX33uTiWMfYPy0KTw67tWQ0KFRwKQZ90njrlAZ3L4cXHbhsBfqg41773wWf9EGJr74HE+Mm8nSpXP4dUsOo68dK3taVrSJKS8/Xr7G8WOL6Mh9dzzIrNdupkGnCzj3pNMxcPDOGyNwNTudIacJ3295cvv3q6cwsOdoSR2Dc3Iwo/5hUbyyT7bg2lAktcxTbriFX159kWh/GT5VY+hHP2AeRjh2EHgit6Bg8WJiduyqMP0CeG6bylDXRnTF5OEz7yfOiKsPHB3GO0x+XPMMSQmN6dZiMKoegaEavDBzOBmlvjAR1+S666fSPLlB4BuqNO6On3w9j4yewIPTnqJr6w4BM4nJlh2/0bJNP+yBxTT4otuJ1ipq8jb/Vu6ePpknxllsNnzyxd+qUsJDk6/nwXs/QDMEfP188NlLKHouq7ZtoWfH48jN2Ux6sUmn5p25aPDNlOSsYvobU4UxLuCdEC61ZHyePEQAgIxEF3ZI1UaMy0uzzkMYevqFEnUeMvhp5Sx6djqFlIjjaj2WhwW8rJm/0LDQUfEjQs03Vc57+W20Bi1q3YDA0OH1WQqG6GDRgkVE7zsQChIIvkxowUOdG/BqcEmPizk+td/fF7Ei01MKwBAR0hY4Zr8xgm1Z2VJ7FZq4OE49/QZOPXaAlfQjYt4E8J68gUfvepgHpj3FY/c/UwlAQU1RUEzhJwgktAfusvm3MW7aFCbdU1G5CL5EU0oY/+RNPHTfXJn/IuP2FE8Fa4BgqNJfKppkuPCXbuOxZ8cHKJUltRpmFI/e90p53Q5pH1SY8+btRDQ7naGnByieViJZvqILf4p1VLQcVg+FwwJeyVO/EltWTc6EqAggqN47n2NGiDDE8OCZg2HRDADPuqdowQ9E79tX5QEBvCHODfg0uOmM6+hEx1oB/FADcajr1X2kurBva26CWWLB2iqa1PyD0qgVFWwEbG+CFVpXykNbyydPAqCKJFubIkZC5hPIEubgmo+q8xMum0sncDUP135WDzY5dQaeaIrvyd9xCkGl2kMYOU2U1p24eOoLGKqIebAiZmXsV3X2RxEl6ysLAdW7YiX2NesrUIJ8p50H8nexItkgXnXLe2PcMTx+4fjQpAmZwq2YeBSdKENj/v7VzPz0PZ68aQy9bMkVcgRqhdha3WT5UywgijGxzoOVtKTcVcXgGv7iytCqKW/WCqYoP2paLkeyjKrrsOW1kbKbXAZ/E/CEf9X3pNA4D7aWrGnQUcmLT+HGF9/EiLBsXtVrPAGKF7jBVezG/cGHchREN4ucGu0z1lDscFjUw/RhKgLQKslujW9vtwTjj5b8zCs/L5SsWETOliR5pdwiXttVieeta+4N5JkFU1WCfTAo1Uwi9aCZxorQtehFRSBVAZa8sxxoVqPDwjAqz6VpBYwGgkoO0yAeAGvNA1ou9ddq8Rz8ptpEm1TX7ZpSCcS9daZ4wr7ke/I3bMLFUtuAKkWhxObguMuH0+bCy/BpqjQWi4mVATcK+D1loUkQuQbXvPwIESqsSssjw+Ukz1WuLVUepnevGkMrR0POnvSQ9FEKZleS5A4kFIlMAhF7pRHlM/lk5CTmLPqcG/sPJk6YZBSTYofJoPcn8P3QiUSIiH0FvivYSt+UdsSJXL3KRwCPItz/reXfcOsxZ0v9UcpwMkmmHmb7v/wVdQaezVDxPvkb9joWqQvSjt2xDr44o6eUcSK9Gq3iUunYoh3nH3sycbpTOsu7TLqfAxEBDSswAeEZaOG+omifSpIjgudvuZ9P5i/iw+W/Uubw4IkrZ1kVvRPW74JyL75lKi7dYOD7EynUi5k0YDhnNezK02u/5p3NS7ihwwBu73pGFUrt0WBbYTo3z3+JCzv147xuxzHz9Zd5Yfi9/+Vwqb/u/WXAk2G0pkqRQ2P24F6SHYYfIrJ11T5RXcqBX7qWyslGELSh+xUTm27HmafxwT0P0cSwgZHPDdNeYm1EId7IoGtdPGFll0nxPfgiEdYjkoeC3o+UCInl6Sdfw67cDJ5Z/y24yxja8jjG97049FlB4J9c9Rnz9qxgUNNuzD+wVlJuPS+Ph868nqGNjglx2lpzg/qby1C8YpCNi1dbdU4Ed7KkbIvNB86D5TbqcB6shXOkgbeHDbw6sdqwwRUU7fULe1NiswVC3i35aGeBzv7SqvFt1c1LZKkTu9DisUlb1cIHH8HvL8GlxtD7lTGVyidYKYM1HpqJFm3HtGnY08vwNXRBbiEkxfLzpY/IkO8ovxWE+mXGRu75/V1spW4+vWUq5701AfJyITGOlDSDRNPBrBEP4dQVyuwK0R7hjg+S7IAyFoguKS9ZEZAhD6eEhRSWAvJqSKCqdF6PwK7PVx028OrKaoONFhz6k7N6sCe2oh1wS65JpuBhhzgEi44qcmL6LB1SuG1fGzOO2198glJVJMVUfsEhgCdud/hRNSem38QepaFrKpG6ysdXPcwFcybw2yWPSL/x8R88RFFZEQ1dCQztfSrPr1sg5TpFUGA/eAs82ONdVni418+KyyZhq0kOPiKghXlsqgA5GJce0LClse7vcS3WPJXK4SsXhws8sTAXDezO2mTL6Crmxa24WHVAmFPqMkBWQGj4vFZhyfILhwaeLcKG3+1HidJQ3G6U+Bj0vDK0xAgZwbvy4selm6vfB/fL8g2XdT6ZWb9+gT0uFp/N0n2N3DLUBBemeN7lxIWd7sVxvHrNGGwV82IOtbaO4vXqR+hofDA8ZKuyViwJdV19taLp/knLcIqIaNni6vmYBYrqgbT42FasaNOA5fvdsv6KcLEZgilVCjKUcskRC0uHBl5w4LUYO4pdw59bJkVCNcGBy6+wYuij7HP5OO/1BxjWbQBvL//eIiJCXBCZ/jo4o53omo5ht2H3qdhRKc4vJrUEfhw5xSpcI4lPwO4ncj4l4RK5roJjqpihcJyjAQWTd9bN5rLuV2IzbAEDs0Udgwajuiz7OrUwjLpL2VB4VOoKPPFBYccTE3LII7TAyo2OWRERLOjZisXRUeR4yq3j1l/lNEwTBQBVsx6KK9YeeDbNxC9Im2ISmRxFWWkxTsXFZ1c+xPUvTWSfJxtbo1T8mpVPqvhN/EVlKLpipV/4TRAUUFFQnXb0EmFHNLmkcz8mnHgpmmHloEo6XFtTVNggC83+6S8mM+aCuyWL92le7Hq5L9cKTRdtC5Mn5d/W+I9dfAd+zctjg6bg0Q2izQicPkuxqukINxXWZJcLp2iV3yWIigyakDRKKDpu3O4dhwe8oqd/Jb60epdZ5Q6IgfZoNvwiBwCTUb26ke+w5DvLxWTJII5SDWepRkmS0GlNInPslCb60I+YCtQeeIHRkcCzxTkwbApGtgenrmNLjETRdYoLCqwlEqhiZktKwJ/rQbErmHEOVBk5bcfwmdgSXPgLSqXtppkWzxdXT+TiNx5k7o0TSCg7tDxbHRj2u3ZJDbWBvzGjF9/B6P5jaKq1ZPyCe8lQRSwj9Es5llu638DEr8dzzTnX05LWLEhfxGc73qWwxEtctJ1cr4FY3Lf2vJkT4/vx5eZPOKejCHgQSl95XZaQpyKEwDCZMQD0QylKCj58vh0UFW9Go9Sa+8OheBnPLaFx/iHyHxSDfIeLV1o0ZU1yAhg2nGVCnrNjOk28jvLaKs4SG65SkZRsUJzixZVrw67bKEny4P/LgWdK75Bi1zGFJyOnECUhFjXCAQ5BhcujvqQpJd+D6lQxo+yQmYuSmijlPWmQ1MAW75KRK9JVWORDjbZj8xn8cPXjJHqCzK1m2auy2cJQ/Dz8/f20SGrBsvw/UGwm/mIbWrTI7tco9HpluFpbozXDTh7M1B+m0UCLZ79ShNMmu4BXWOg1cOuGHOeL217ANzs+JUKx851aapcAACAASURBVPigqSxc8y3ndblQmqwO/xBFIwvIzvwVTc0PlTIOvu+wgKcs3of6c1o1bSpnqaV2G3f17EJWhFUURtA7V74Nh8+ilIKSlSX4sRUrOD3iNwWP3YsvFhKzRGa7jaIUkXQs7j5UYOnBhqduFE8sYi3WLimaPy0HNTURRbBNrw/T7bfclqHRE3+YKElOSM/BbJCM5jPQi/ySasRFuyhTDHw+n2S9DtWBW/GhZOQQE5/C0isekwntgmL4NQPVELbF6vsqCM4X++Yzb9PHGIpO80YNyc5Nw+/X0Rw2abYpLfYQGWWnwBuoYoVCrEPFFPVOVI1in5tYu0ZOoY+k+ChyRZUCqwtE2cBd4iYhKgY7TqL9MTx66qQA266LFKiDcYDc3OWoaqmVVFRNHu5hAE+haPafxO+xqjlVPoJr98PWzXi3WaMKGUcOv42IfLvsaLzPR1GEjl93ooowIqHdRvkYee5F3NPjNLo/cgf748qp4uGvvLoDz5bgxMjIRUtOxLBZqYLC0+H3i1g7O3qB5UeTII13oufmQoNEKPVjukNalxTkbNEumXejl7nBo6DGOUNutYgDHpaPms7n6WuY8P07LLryEVL8lcLNJDBUciJyuG3+KGmTjHU6KSoskCa86JhI2T5dN3CoBn5dwWeCJyBWyWAKm4bwA3n9BjYBRJH8puh4DIMyuZAs96cAaVGJG9WmEelwkOBO5J7z7ueZL17grnNHkOAT5SlqUiZ9eL07KCz8E1UR4xNEQg3315XVRnnslD61NOTkrg4QIh1RULu9MVaid/gRneOQkS17bhkhDb0fb97MeZ070/bFaRQnGkR5ddLHv8nagmJOnzQWb7Qfr1ChD/uoG/DEzGqeYnRXVMD+pYOmoMW50G0Gqs+QBfD1YmtRaDYvxMSiF5QFCHOA6guh2rBqyQlWbHj92AwNW6QNT7SGze3DX2oQFx1JsVmKXXOxatikivXwwvo8bsF97HLuLQ93N0VAlYHL7gTNQXGhh4RonYwsN0kpURQL9IWRZpEMFO2IpNjrJtqhYRMVWj2lmJpGmR7kVKZMJhdcJtqmSWon/BzFfj823cEbZz+Pw28RCusQ6rgXb9lmiotFzerqiVG1BKquwCt+60/i9garBVX3SjHRpgTenmqAJ2ibs0jjnUGXMChF5F2BOzKBpu9OxqsKKxm4/Cr2fIcUonXFoDi5Ok99bZFYN+BphrUjkYgrrErOAwmyYuDlvAotVtxcg4YvhXSwJ0bgLyzCFhOLWeSGOCf+giJE+Q/sftSoSD688mGystNJwE7vqLAqDKrBwv0/8MWOr0n3ZcomBWFiw8QpgG2zoxsmfo8Xh9OOpmmy2E9NR9DtFWPXZAZavry1ah8iNQWHalJc4sfvsEutXNM1Xj5vJjFeF4ZvDzkFv0nvUV1NQXVgtSKb3cQ7+bcaY/Gs2DON7Ag793bvSJ5TKCDhOzBaQ6GZJunD7iHO58YwFDKiXbR+e0qF8rR2v03Kf+Lf4iRPKJE5fDAPFhVUfl/dgEdRAcTUJaRe+KCtwq8Hc80J9i3mVs/IQktNxl/iJtIZJXUQT3EZarwTxePju5um0KJEC5k4bv5yBFnR+TVYRA1i7XY5wiUlYow0oiJFsLtCia9muTgY9BVntywNBb6aba7ibbF2G2V+hbKArBZX5mRy73NkMpGErNzTpGb59IgpXozHTolgszXYffxi209VYVyPzuyPrrh9VEWQmCy/fDT57jKyC/I5NbU5zec+iUcLVv0sN2UKe1mwtGuwA5YTXBTwrg0Lrj3wVHcJpsva8OXID0vGUZNc2H06qogftImyi34rbbPYg0+yQwUtyYmim5iaZb5pVKKwZOx0Gdxw2XfXygUpLZyV2iWWtV+GxptECvuhpNIaecWlUpmp+bDaJimmZlIi82+rxjpbzwuWrmIXZjEJPIUYTeG+3heR5LbKnB1OaGgdKB7E52kUvvBbtcBbnZrM680a4bFpZEtKd/AjfAwFkGsXZaVi90JEofV+fwSURYp8gqDrTLjRrEkqX++HAF4gakbz+1AVYZStnX3yUP0LXVdM7AmWZi8pTUD2E1n7ZqEXQzfQEl3S3OITcqJuCfqfXTeejpFxXDX/Jny26tlmlF1Fk/KZeG8gDzcQWl/iE0XNggb66qER/qtVYLGcoqi6ihGoRybvC+yaaTMUol0qLp/KPccMYs4fPzK8z5nYPUXlEUWV/NBiLoRyViE8rS4yXnyeSuELv1cBXo7LyYje3fBoloxWd6N87cO1xQBE5GuSBYtx8kR4cbrycJfFo/lFpr0AjkGJMD5r/lAEco1AEau4KB/V6cJwlies1BpYNd1YXogkcEfQJFGu8IkIH79dpDaWYYtKxFckEp4s1pXk9tK2cxleh/itemeWhROr+rFVAyU4uQqqX8MIVPEuTzywKlaJUKl4r4OBzY5j/t5faORI5uT4LnydvoxitYwkojk9pQ971ByWp6/jhMY9+SN9LWd2Pg5npsZufxrbivewz5PDgNQedPEn0amNkNfLlRSrZUJBER2qypnqRvEKbBQ+V7G0hPjA2oapTGzf6jAAV/vpFYCTlE0Bm66RlOmnSSS0TrHz1vW96DbhB3LUZLkySyPd+KPKqeAhWefh8IraNz2c+FVc9YaBLcaJzWHHne+uUDdaWPh7tnMfwlddHXu0fpMUSrjybLr0mrv8Nrq6WtAtuhW2GJ02ahIHskoo9rvx5JYQl5qAx+PD6/HhcNjwGGUYJX5iUhOwmxpNUqLx+Dzk5PvweXwUFBWQGV9CG6MxDoedwqICWrWJ59c/VnJmn2OkL3hvhgdD2Ch9RfTqmBCq/CoXV50oXiYUvbK84pBLD0UEI3t1ocRuGYKP/qGwZeQgmvpy8Cp27KbOgEmL2OpLxe3w46lg/6u9jHf0213xC6L0mCs6gtKS6rX2KK2QDm1qb6IoD5U2ifVGUWqUYTpMBtg6kljiICEmGU3NZUtaGi57JHGuZNxlbjJKsrA7FJxmDCnxKexJ340WaVDq9pLgTCA3K4e41Gj8io8ujeLIy40kPtHLhrQcYlxx2Px2DuRnYo9QUW0KOWkFdGnThdziTFq2aCPNSCmxNmKjDGIjxUKoI/AS0k0KX1tR7fysS0lmQqfWYQUEj+40tiwu5JXLT6djdCZx8SkyB6TTjG/Z46xcEPufC7xKwTiVFrTgmzqdWwlbXX6tB1MoLkNiTiTGdFDsKeVA5n40dDo1jaM4TyEmwc/G/UXoXoP89Dxcwh1oU4iMcJCZIaogWAwztWEC7rIy/D6TstwCnFERxCTH0LlJDEW5OjFJNjbsKyQ3PRfT68eZEEtEpB27zUZ2VgG63ySlobAOqJQUeujTuTcej5tjO1sleutE8eL26hS/VbGiuzUiitwE5bp+PWV18qN9CJoak+3kgxED6J+Qw7HTv6Bt86Z8ne6Tm7hU1Lr/ucCrzTjZKaBb+4PZTcvfIgGTZqOro5HU+DP3ZEr+k9oiBZvPQ/umiRh2O5v25pO1J0tqw67EOBKTIskr82AW67hLPURFR1CslNG2SQMO7MvFnVMkBc+U5g1YsmEpN519BnY1hjU708jYt5NdxQW0atKCbi2asnt/HhGR0ezLTqdRQrxUOIpLPPTt2BePp4xjOwvPTR2BF7vTR8k7f1YaLyuMSOxPdmOfnpQdZCuB2gx0be6xC+e6Djanm/8c04q31uzFr5TbvsQ7ys03/1LgBeqv2Cihe3urrsxBD7lzkEH7zRG4bDbiE2PYvXc/UaZKaovGnNijF7/8MZdvtufQvVlHfAdKcNnt5Gg6m7N34Ih0EFHmom2bNvyxciXOBk7KvH4cXhu9k1uSmZ3OPncWpEZxQusoTm5/CnsOuMkpWcqCbWVohkbuhh1cdskVvLf0B6ITnDSLakCL5GSSbNH0bN+L5bvXcsmJXbGZvrpRvKhNxZR9WP3maGlRkYzs3bXGraIONW51vx7MT7WMnzXHlP1LgRcYkNoCT1iFBHXruFnsGKTjTHTw694NnN42BkpSOO2Ek/lhzVwWbPHgySrEk57HhWcP5Ys1v2Da/cTHRrN/dx7OuAh8xV4aN4nHi0FRvpvzehzPokVfU+opI6lrK/TCNM7s2Y7ux57HqlWfsHCLh/ydB1A9Po7pdzx/7N1OXFwk6btz5e6dg3och+7QWJu9kfzcEh6+7DKUD2q53YDolPpbOiwS/sKqx7KUZKZ0bF13/BzRE7Uxw/y7gWcnn27tazaUC/bq0jVyVu7ErcJJMR34+acF+DST5K6tSNGK6NW2BU0bdmLz7lX8vKOY7A27ZC7IzdffwkvffkKPNkkcyPGSnpaDxydyl6LxGx5aNo1hb3ohT42ZwIgxo4h22Ihsksqw009mb9o6mnTqAZnZfP3HFrav2oZN0Ulp1YqWbRLZklbAgd05svRZtMNFga+MZi2TyMkvxu43UcZ9X/t9LoRZSPjrpFQXHisoDK+qIrcFDdqMLFYXlosfrLMbDLU+2HlgE7rQ84HzYK1fYei0InittgQNn+HXxe/l5xa6w+sMW96PQNh3YBuECueyKnrY9cM9D217Hwx8DVj6g+8LXK9pm3sZtWse3EMT6ksghD5UnNza5zBQL8+KRLaMweVJ5zKIQdQqDO5jUaWCQjllsOY8EPwQyBaV4fyBot2hqt2BfTFEEr3Mh5YfDZi3gm0c88MVdbf3HhGV+t/D/xsBUP4HvP/B4O8YAWVd3qdWzEHA7htkN4dzHoxmDb4vdB58t1Q3q9a0qU0SSZC9y1fUQ1tD4kIt+37IvgUDL8PaVrmthzqvr3k4VN8O2Ze/YJ6U7Zlf/Y/VHnTJH573+e+gIv+mb/4PeHK2Duas/Yscuf8m1NRDWw8JPNWMwaaJqI3ymnKmqeMz8ir5ZWs7QTXFfdXQG2vPzHroavWvEHq3psSjKuF+ZgPd9KEbIt5MfLumVOe69DlY+zUYqhTWnqPcx6M2eEfw4oMCTyOegUNHktqkkUyd3LhzuxT9hOq/b+lavtm+3lKvA6UkLOOJVT0yGOVqCY+B8qyBIJ6gYm/db7Gy8Pstpd+qatQwJpqu8RFk562xQBCsFXIEnQ5/NDGyHf2GXEtiUrLcUm7zru2yhKso1rNm0a/8nr4nrG3WAghUbQnkzgXi7CrEvgUBGd73YF+DYxEcBZP2KamkmnkUl+38+2o619N41vY1BwVejKsVIyY9j99UeHXSs2hlmTQedLK0+ez9eT2pU66VeaYyZzQsOTvoRqhcM6PyBm7lzwVsSRKDVXeTi/BB9n3PkZ71c237Vev7mqacxBX334uqxPDG45NxUErqiT3wqXZ+nv8TvV6yNnYuLycrQtzLI3CsPlpAC9nE5PWgvTNwTTVRRQKaqI4QHsEj+6yQXGqwaexECko21ms1z1oPxF984yGBd+sTz/Htkh8xzTiyF35M8qABmKbG7iXrSZ16jWBUjDv/cpopJpsP7CK/qIiP1q+WwYa3DBlO74Q25JVkst/t5bJmnVm2bxu3fP4cM6+4m2+XLeTmMy9jc3YOrXSTV3+cz09pqxA5uTLAUcbgWSNySlQz3hgyQFYwt1hfeNBhUAGo7b/BUVZolnISw+4fR6t2vZj72lPMmDGPpydex7oCN0vn/0zPl+7CobgYc+5QVi9bwq79WeR6CygUNVY0hVEXXcE5rbuz011IQbqbgc1a8OPeTdz56Yt8eNNjuL05GLYUMnL28dO637nljIs5//l7ZX6EWGThIe0/XP8ozX0bZNxhuem9rn36ixF0mJ+rFnjWlCokRXen6aBBVsy/GR8CXouGzfhp3ncSeA41ioGNW9E1qSl+rZjOvfvTSNfYayvl4/nf0dSRxEnHdOaDL7/hvIEn8+H3C/i1dA9tlMaMv2w4n3w3D1uLVvRo1Jxdu/cyZ+18SrVAvkBYFG9qMWRMeFlWGwjSjGA7LdZstdmiP+E0JVj227oeZJbBv/04iO9vbTvfunl3fnl1Ok3PGMDxxx7H5Mem0+ul0TSKaUCvmFQ6N27KqrXLuOzKG4nze1mdv5dlf2ymc0wSx550AnPemMVtN93IjDdeZLE7i0ubNqZxm2Pp164P978wlYlX38SCpV8yZ896mQtb+bi+/fG8MviqWvelvK/hsb/VjUX5t8LHqvJYlI9UcKyqvqt8yVYd16DQJIhGVsFuSjz7atxVvRLwglREpVXKKUAEsSd1rgC83ldcSdcOHXnhiedoMOUayWqv7302s5Z/y619TqBVdAu+WrmUG847i2vnzCHSn8eEq+8iNjKZed+8J91bCw5sJN7tINZXRIOEJFwtuhKXm0FyVCPe2/NzldAq4fp6Z9hoLmve4zDXV82PeTFJ7N+FDu2OZ/kbr/HNT9+xYs0vrN2fzYP3T6TnS2Pkw2/d+SjXPT2RjrpKz8btyPH70CPdbMmCTPcOnrl9AuredD5Y9Yssu7Fo31aeuWwsvuL9pDTswsjnHsOle+mQGMsST16VHBPBsveMfpWmNpGCY+WO/NsPEzc7MhajVFOGpFqK1zC+B5H2xpKGxJ7UBb/lbKN1agO6tO8kx+OFSc/TYPI1AT9d2BDJAtTWPmXhYrc4C/pXRRUoSaECirKVDGKtF1mbRPj3AutekKgzk9ry5Q0PHpXJ8GES37+LrCJv13VOOOZY4mKiZMX6++6fQJ8Xx4bUBoucWlExleVVKdWFYuzFFpzlYyL/VMS+teV7T4aDSjjsJ55wKff2Pzfwc2215X86NE1KvWmkF1QOpYNqgKfQOmVQYL9TKNZ9fL7wm7B8AIXkuHhOO74/glrUPtT9UPdWf11Ie0dSOqY2U7Mj8wC/rlwRYtViAfTu3pNWjZsFSqUcXfrzV/SxNuNwdO7xsSNrYRWTWFXgmSqtU08PAe/oNOZ/b/3/MwI+dmQuqmIG+x/w/v8g4G/q6X818A7Fxv+qMQ/GzVVuT/DcqsdyeK2tf7eesA9UFCKCXhrLeF8/x38b8A5v9g5z0mueglAzjCL2b15Kk/Z9KmoVlh4lj5WL3qHXGbcGxJi6d6DuT1Tfbj86b3wzmyvO+k8IXgEzd8iT9PHizxl2yhDssirRkRz/BcCzBkdQFZk7H+ayCjjehDYsvQZyg6eAUaI20xVER7DwRU0UKzgBVa/vXPkZrXqJzVgUTCOfNT/Oo23nDkQlNAVHS6nVCvtW+uaFNOxwapj/N/jtIIU51HnFKlZBu1wYviuByWpzeYtNXvjidW4//4bAOOq8NH8WLRp3YPWBZYw9+66QMvf0RzMZPWREFSod3sLKrQ1ZI0JY/RcDL3w7qV2zzsVJPo2u+YYVy9ag46RPv2MDu/RY3f7Pq8PJiS7mnf+8wu7fN5CY0pSNa//gjMEXy+Iz4YfFbkS9kjIQ/w/VQBd3Vd2Nsfx64EVyRk2ytq8gud0ZVokzbzpK1jq0WCeFW1cTe8wtIKrbY7J92VzaHnt2gLKIuPdAlo50FYrPV3MuGxy4ropc1fJOeGUZoMAGbBWM5zUB2eDFj15jzJCRAUD5mLngJYiMobA0k/O6XcIxjVrJay/Mf4Vrzr5SbJEcGLKqi8ICdPm3NDSchBeX/FcDT9TTtTqf9uYAIsw84of/xMSHZnDMscfg8ekMvvhCnLJuPwx582oy4/KZd/Esctbsw+Mz2JeVRUJ8PCcd16fepJdwAOtFW9CckeAQW7ILBIhcWB/obrAlWfVc0tcRldoZ1KoFK2vDzMKpVu3NWOFvtnw6bjxklmbTNLKhhKrYgEs46Qx82BFlzxQyvDlEOSKJI7o2TTvIPf9i4FUkUQWWaq5YWeqB7BWLCgRmxiMT80yccreJwH4SdbA41m2kw9iuKeqfBMuwhrNlEVUj2hEV+LdqmJX1lvCQsUr71spAjKAoAdu276Bxo4ZERlrl4Czo1LxTRSAJNMQ2RT0tQS2DrFpcCHqFxd9OsV3XEct34k3/LcCrVJHImt6qGliF3R5Dw11fmlpFaB5cijyUjGmAdw+UZNXIzsK/tjMrglbtu4WktnmffES3s3pVEBEsuhYUE0S9Y4XWrpayDnJlfTUgKQSGMNjWI6et5W3+rwFe3ejRUbm7giwoSJGo8l5J+5PnGhiloEbIOijSByOwL3YDUi1/zP7vxhO99/PADuYKZUpMYC2JGCrB+MRWW4bMvtexk3jdUum2O6t/f75a8rtUtgbPuZqCyCJcPgc+zcBQ/Th0RRbJFJEu4stOv51vhs2zKufKmCIpjeJB1D0WoV4ClpYP0wqgKFfiBHUUm0EIN6KJX1JCq5x3bY5/BPDEWhQ1ho9URa9Nh4/iPfo+UL1k/vkLRaU52FWdiNiGJDduR2HJARR/IpGxflRXc4o3fo1HiUSNTMHtNWjSqiUlRTaiGwuqpZP15gk4TbEVpTWNJS3PJ6XDCWjRbhQzjo3zP6Bd34EUrHoLvbiY1GsXS3PMfTcM47HX3pcht5fPupk9MVmclXoajZMbMn/dB9x8ypUUEce63b+wYO9vkk/MuehFWiiJvLr2Y05o2xeX4WdrRi7FRblkeXLRnDqtbEm06tKPHZtX0aF9b9ZuWEmpXaV7cjy/7thJbt5uurbqzWltB+KoFfT+EcA7imD4y15tkrnzd1AKsTtcJDTqRnHGaqJTWrBn/a80btGGzH3pNO7YDZR4Cn55loiOgykscVOctpMm3Y6jrNBNTOOussW73r6YRO8W+beBDX/3q4mPT0FLjiFv60bKtv+Cx9SJ8WSjmT60c98nNrUDzzx2HyPHT5IsdtD7Q/FpCte2PZeP1i2gb3I7eh3bjU0lxXz769e4HR5EJc/5Qz/AicJ+w01uwQGcPpUfNv8iQ9uiIuPp1awDjRITKECjKDedxMTGxKt+5q1aQtfGSWzfnYsSp9MgLpk+Dfv9PcCrKkP9ZTP/D/lQUPgPKgTBnBSBhcCGgAE4WWaZcNE9KEOJ37yk/zQZs7C6DWuqBiMXqak4u1xLixYt8Xi8PPP5S+yPFM9W3JI+XLIUbPXec+4ilaRQooElGQdj6qpa3yoP8sFsdwefkHqkeOWgO5Tg/A/ByN/ejCA4q45X+ViGa7QV7zvYIjcMA1U9avsuVj9ydZr2egSeEEpDmmQoR8LyJPzvOLwRsMAlwGfVQa6Ye1KubRqGA91UsMsi4QYrVq6ie68eFSiZuFu4usrDScUumCKH6e+Yn3oDnpesP98hvmVHPIX52J1O0tevpMWpoxFFWv7dR3APsICzXy6q8rROK8UzjKWGFlqAjUrNVbBZiRwraFRMfyjrSVwXNshAVXxxvyxIJDRED/tnnU20kSuDaIM1n4PZdqKIoq7Yib9iobQF9jv+dK65/V5uHz6Es+deRolLKCOWvVCAOMJr57P/vEMEzoCJ2IKhpeOK7wmzsQzZRZUqitBZrRzBIOMV2qxNbkogoCzu1+Tz1v3B3Ygt003NQQX1BjyDfeu+JSI6Ec2fgyupI674RqDUY8X0vwu9Rg7pG37CHiFSBQxUv0Jcoybsz3CTGunDjHWQs2UzPpsNmxqNze+mQZdj2b1+CUVFflJsPjK8EXQfMBhKdrF73VrUpPakJirsP3AAp6eUiPgkEtueyO4Nv9GgcUdccZHovhgKV72CtnEWHldLXJ36Et2yNYo/kk0/LaRjzy4U/PQSHmJIHb5Ejk7G7o1szbNzUs/2XPH6KLwxDlo21vDb4rCVlHBKvz4s/PF3Zpz3BJn+nfy8YQ2lBQX4XFF06tiVP9YtpV1SMxw46NSmHQeydrE6ew9ndjmVTZvXcaC4iA5NWtOuYTP2kM1va36kW4de7N6bTqv41iQlxPDD8m9p07wp3ZqcRnLAQFN16uoNeIHVbPGDMPb6d5DxekaomUnRmm+I6dyfrH0bodSHV+xfZsSjedOIa9mc0kIVZ3SUNJ9kr/6ElB6XU7rpCzLzPTTpfjppu7biLUmnbZ/jyd+6VO7g42rWlaK9G4mKsKF6cok+5nq2/vQ27U66lJK0LUQ17olv13zcPzxEVL+byVj1KY3OvQH8LvYteItSBRI9e7GLzQeHL8FXVkqnTsdij0tm4+rlnDfnamlGHDlkDK99/gK+0kyS4lvTLqYpd586mp0F20gvTqdTkx58ueIXYjGIiI2QFCw9fyd9W/Vn4+5NNGkURZnbQHUp+ImmsLSA09sfz9aCfXiNbBZsWU33Jh2J1GNI278NW5Sd9k2a0CK5D0lyf6HqjnoDnknJhvcpWPZiwE1lEt3nFmK7/qeeUfB3vM4HYr8wexL480BNtAy90kAsHN9iA5RSa71pkQFjsCiLmwOqcF1ZbAwt1rrXKAHdAJvLei6Y42ZLDuXDWS+xvAz7vh6LmrFCbllq5XUKuU+wMitxWbCzvUpHel/7Sii65eFZT7DU9YecC7kLktzayqSFrQmvDH0mJOdV9klY5+Vp9AHBMvBr8Jql+1r/DU+zLyc+Vn7bwZSbegMeuNfNwrfsqRAytL53EtVVhNn8w45wN2ogZKpOCtlf3B2RDFRV/q/cYkuJKy0tJSLgp62aY/xPUvP+PwKvSp7b4Ub//sUIPMTnfvv9dxo1aswfK1Zw0cUXhdkSqltWlX+rHNp0tPv2/xF4ps5by4V/0mTQMafxzpJvGNDrBHrEtT0oczjaUxH+fgED0/BTUlJGREQEmiY0TcuxP+zyy+Vmgda2URZ7UzUb78x5nWlPP8eNo0fz+syZ/Pb7Mql9i5KyFqxUOnXqxMMPPRBglQZut4cIl4sDaek0bNQI3evF7hTiQzkwhZFM97hx1ufWWvUZnRLOaoUoYj92NJHdrrekgMCCqo3NqDzj/2gpJiYbPduJ1Oxs2reJ75dvYdAJx3JSk76IbT7+foZksC89k5W//ERBiU6r1s3ZsWMn5w4ewq5tm3j+lVkMPOd85n/wBhdddh1NE0xmv/c5Lzw/HW9pGVl+Bwe2rGPS9Bfp0KoR2TvWcsyJBiE6hAAAIABJREFUAzlpwOk8+djDzH33AwmsZb8v5c8/NnBMjy78sWkj3Tt0Ji87B3usne4dOvDrsrW0aZyM2xVPWXEBp5x4XD2uvaNG8VS0PqOI7HY1M7+aRoNWbcnelUm3Dh1Iyy1iWJ8LazQrp5ftYPbSj7l8wG3sz9rBlswNDO12KfVlmBH2LCE0VSy2IMa0jqXS6nEaqr7KwF1aQkmZl/179tO9RxcMsUu4qnLZf66QmqeGB10RG0dbbro5s2dht4t4EbjuuhsoLbOMzqopbG1WMGznTp156MHxAToJxUXW7orC+hYVFUHagXSaNGkkx2Lnnv20at5UFmfyukuJjAgoTvXS76MGPBDKha3rJSzf+CcbMraC4WToqRfiMw1S1LgAWwuvXG5pcm9+9zolegmdOh7Hpm0raZ/ahb7djyOuHlO4M7055Jr5cjKEUbaxM5UYEZBZ72k/9TJLFlAkwESDq5plg4xx/4E0GjdqFFBGaq8yhd9ZvjDL215Zzz3yXh1N4PUZTVS34VISCXeFB102pm83+1cuommfAaT9/jGOpO4ktT/DKlVRQY0Lj5OtXZcPNuTi2qTvZzA/7/vQTj9PnfMI/SJ61u7ldbirxnaELlTnp9UDIf0BCa7KeNStAVaVqYP7bWsP0Tp8+6C3HjXgmWh9RxPR9XrOfO8S/JpF2TRTZcGlH1p2JF86Bbl5lBZn0Khlb9CEUOvkw9WfMWvN+yGw3nzctZzfTpTPqKvMZ5KbuQG9JI+UJu2shBlHMqZil8D7Ov/70NBMO/voAK/i2NdmeivQnrDHA30PXK4uQODnn5fQv/+JUmFwRbjqNFqHiioK2vesBgWrUB0JHTxqwLNYravr9Zw+7yIZAWvJGyY/DvlM5jxYnSnfM9vqlMqcdR/x8pa3QoM+uteNXNzivFo4syvKaPL9xevAIRJsokEpIW3FKhodP5wn/gLg5WankZ3vJjsjjT59e5Nf6iXeqZGenkV2fiG67qdli2bs3bkbLSoaT1kJHTu0JjoynrT9aWzdvolTTurPnsxc8nOzaNemAxEuK0L5tlHj6Na9CzbDZP26Nag2O09Pm8wD997NfU9OZcHnX5GdsR+fX2Hz9u3gdTNz5jMV1sHaNaukTBgZEcOe/Wn063ssf67fgAOd+OQU0vbupVGjBpR6ddq0aU1BVgYbNm3jxJNPZPXK1ZiGjybNW5KTX0DXju3rSAr/YuCJwMPvh34SSLbxkjFrAJrwAIiAa8VBw2t/YPb6z3hl8+wKwBvS8vzAedBdHWTe4l+dhQUbOC6uMR9sWsLOTXt55MIRYV6A4DNBdqP8JcBL27+bnbv3sWnDJq4afjWffLGA9s0bUlpUSJ7HINGlkdKsJYnRkXzz8wpcRhEpzVPp3+cUPv78G/qf2IuYiBi+/f4nCdCWbdsSF2ltJz9i5BjumfA4n7/7FscPGMA7r7/MU9Mm8+7cd2nV/QR2bV5LXlYGA089kYWL/6Aoew/Db7yNBqnJoXH95usvcDmdKIqL3LJCzhp4JnnZWew/sJfsrBy8JiTGx6LrHiLjEilI28Mfqzdy6y13sGD+58Qlp5K5fz8RDZoy5OzT/l3Ay32zDzYJPOEHdJF43a/MWf8ZL9cAvIwt75PcrB9KSSYFO/8koc+NUiH4aP1XNG4QQ6KjHamxscQTEwCeAXp22KBooCX9BcCrzkAb/C1cZLAofnntu2Ct6HLXlRXxEXRkWa6ot995l3Xr1gf6ZS3CAQNO5qwzzyAjI5MZM56xOEogKqVTp45cc/WVBwWHxS/Ky1uWqzBBGbu8TxZrDme7dcTd0bLjSXmuGlZbmeLlvtEPm8gzFcBTnCQO//WgFM/v3oWeuxt7g2NRNaHhCSPLQWQ/o4j8Wf3l1pli+MrUeBpeu5gnvn+Wr/MXHWUZrzYyXfiEHUolqquMG3x3ze+t3RcrezWCT9W1f+F9rWdW61n+FEKcEwZkre9IXF1vrCDj2Qz4fuinIVab90Y/NKxtzn2Ki6Thy5iz/hNJ8YIb8gkZr5zVBgchWBFexILBjR+Pwi+qWCsmNl3j9YtnBjZqKyZ/1kmogYp2pWpCAHgz/3rlooZ5qjit1cipNc1vKKc2+AaVLVu20q5d2wry8KEUh1qZkEKb4ln0uTxkP1zkqQvVq2fgVQ4SEFrtaWHKhc1Q+X7ox4HoCB8W8ATFM/GqESRfK1jtp7y8eU6oF3f2upGhUsYz2fLtBKLTFgd2/oPE8yfjSOrDqfMuxh9QYOy6xqJLhBwp7KCC4p0kAxzFEJWqiTS89kee+L4i8J46eyLHRRxTl5E77HurB0IY4GpBSMQ7hJtr48bNMkVSMOPTTx8Qquf83XcLUWWyuMWoTzzxeCIjLPmwrseR6K41f6segVe0YR75y16RVEeUX43ucz2xXYZxwZwrLWok2K+h8PlVc0PA2z1rMKoMmUda4Vte8xkfrPmSN9e+FwoXuqXfcC5oc5ZcZJu/fYzItMXWVgYKJA+ehDOxN+e9fYXc9lwcNkPjM/kN8YoS9sy+OGTdL1NjaHf1PKYteImFWT+FZKQnBo/nmBgrw+toHV9/8TEt23ahXfu2fPbJxzRskExyagtWr/6T884ZyBdfLUazldK1Yy8+/vo7EiIUbrv9FmY+/QxxTZpyyQWDQ+AR2Pztl59p1bYjG7bvZPOq5dx66018v2SZNKmsWfUnqiuWTRvW4MJLTl4hN9xYMVJo+a8/kZZTRlrafto1b0BMkxbs27iB+IRI2nXoyLI1W7nonDNYufwPNm7bSWKMi3ZtmrBjXzbeMpN2LVuyc89GSjzQrGkyPfv2x1lraaAegWdN2EH4grwe3rKD3XuwHlT3XPXvCnjHjhaWavVeyQhNk03rVuM2NfQyH/l5WTRr0YrvFi2ha5d29OnTg+9/WCpWJm2bt+b9T7/ilL6d8WOjX99+OKMiMHx6BeD99MMPmKqdjMwchOnm1ltvZPbs9xh29RW89sIrnDLoLCI0Pwu//ZqEhCQuuay8/Jho0q9Ll5CbU0Ryg2Q6d2jJhu3pKH4PhQX5pKREsn1HJoPPPwdNVVi/dTul+fkkxmpk5JaAPY4TendD10wWLlhEs0ZxtOl2PK6/D3iV4Reem3DweQra9UyxkXKgrFjdjcaH+EZYybK/K9El1M9QOKYQioM7DIePX2X2W1H+E8pSTlaOFX9hmuzZu08Cc9PmLZx00olWkGigdExqSnI1HqHAWFXWHQ46hAe/+dDyZPDl9U7xwlqtexAxYlFJjenWoW0tqINJelYu2Tk5tTJImqab9L37SUlpyve/LeOMU08+5DeE0fbzj+fRIDmB9n0HkBzlCtDoWghWh3x7bRbWwTK7ateGMKNGLb05h35v9YCp/Nyh3nOo6+Hjc9SAZ2J6y1ix4neWrtvJqJuGH9IBv2/vTg4Ue/lt4TfcPmKUzFk6KMUzs8lMK2Txj6sYcvmQWsXSeT1lLPjiY7bvOcDIu6wtA/7Kw5pg0a/w2nICjILKW9TksPazMGH/gf3s2L4Tt8fDGYPqatCt/SiEz0pdoFbxC/UNvLCWyBJZpmAItkqh20E9qTLZPlg3qrtmKRMiRKjce1gb5uzHNP+vvfMAj6Jo4/hvr6f3RgJJ6ISOdJAuIgoqioqKYO+9ffZeELtgr9iwAIqoNOlSpXcCoYQkkEJ6cn2/Z3bvkktySS4QEJV5HjR3tzs7885/33nnrZ5jOn7y1b5c1fmSN05Xn4xb97Zmdzj47fcFFS/PqAtGcGB/GknJzfn4k8+IiRHuTWoTv1VvFU/3MgxvvM59v9v51KWhdhVDVFXcvlBf7acxgadkrXTpvpWCI+5hVEGjl7F5RtRXMkaPcioevnKqZr+yFqS7b7eiyVskp+sazyrgFRk+RbypSxY6ES+Q6qvqLOOHnxfSvmULfpy3lPOG9KRH126U2B2Ul5aRm5lJbnYmsjaQIBM49Qbatm3BL7MXUpKfhVMfzOhLLiIvcz979+4nOiKKXn37VuHqv879g7YtWxIUaGTtmjVccOEFHM7IwS8olENpe7CaS2jXvjOWslK27tjJkMGiKlNlW/jbLJzaACSHzNnDerJo4QqCAgNpn9KBBcvX0rZlc0qLj3BWj8Fs376VnKMZ7M/Io0uHNthsRZzVuR+rN2zCUnSUnv16smXrPgYP6Ocj62xE4NnNJfwway5l5lI6d0jBPyCAnPwSAh2F5JRCdn42EYGBjBx9YcVbunbZIsrRs3PPPkpy0ohOaMX4K67kq28/QvKLJjk+gRYtkomNUTNqOmyF7N6bhcUhs3fTn4RENiGpTQfsJXlYJB0FhwtZ/tcannxcLfkkWmb6ASSdkUBTAO9MmUxsQhuuHX81s3//gS49BvHrzFn06NmTHmd18f2FrY+8DitLV63BXFJM9179KC8rISG+iaI4UhJ5yTKldgfFeXns3b2T5s2T2bZrNwa9gUGDBrJ8xUrO7t+PQ0eOsHndWgYOHIQpKAiDh7vY7t17yc09RmF+jhJ+fcEF52ExWzCajEz/bgbtU9pQXlJKTm4uQ88ZiskkAsYrhYslixYSE9+Mo5mZDBw8iNLSUo4eOUKLFi04mHWEUH9/QkKCcDhg9eqV2O1W2nbsytYNGxk2bCAOhwaNFjZt2Uy7li2w2iEoONBH8aURgafm6a2WabNCn+GyAXrxtauUdzxPwO7tuDavYMHFlKJTLgi4+1e5V41tRYxDbP3Kj57y1amW8upD7PH9rvJ0mZWr1tK5UwcCAo4vre3xPf147mpM4Cnbl5O/Nm6jOC+X8LAQtu4/hEFjomvrWMp0YXRum1ztWC9jt5gVBWVUaABLV26gSXgY5ZKOvMwDXH711V4PDcJjYt6CZQpX+OzDD0lo05r+AwYQHRToXdJwWHnhtUn073sOZ/frTHGhTalTtn9/Gl27iJx0Z9qppUCjAk8tdKe697tseJWCXpV5ud9Qt81PTYXqwOnUKJFUotickBZrz71RVZBVeWV917s5ZNWnn1qCn3maSoFGBp7Sp9PMa29/zHnDB2DUSuxPz+TA4RxumFjTLUdRLzgtLF6+nMISGx3bCkfIQLbt3MPR3GNcefmlZ1bqX0mBkwE8YOPGDbRq3Rr/gEAOpO0hMiqe4KCacofKe5zY7Ga2bNpOm7btMJr8yMrIICw8nKCgE01r/69ctX/BpBodeHXocrz+5O1LDxWJj2ekf8FK/Mem4AvwXPng1Hq1J7tK7H+M/v/Z6VpJy17kQ9lQICq0A0H6ZhXqi8ZTev1nqf+fnXiJ5TDZRVtqzN9raXiRPLp5tNB+H59D4X+WymcmXk2jYWZ/9pIa3E5c5B14iveNhkBDHFGhSdXyn3mGbNdGac9rqv8t7vG0Tbr/9uzrZN7v+bx/+lx8oaUvdFWg0AjrIvpRI/1yCg9QaskSqVW9gqRW4NX/8vqyaPX3ol7ha1+1Xfd331/b4tY1/3/5XCryR3unwQkAz1dQnbnuDAVqUuAM8M6g4m+hQL3ACzImYTSodlF3E753uUV7lWCfSoOpGvijXKfY4ytdlLx9rgheru4s5u2z0qenHtAjs57ytcfoJDWg6Ew7vSlQJ/AMmihGXvsQbVPaYZNg4fIliu+diPxKX76Ny6a9UAFIkfBZAM/dTu5nkWBa4E19niItyTKXduzPpe0SKSjZUxWMp/ca/CdHVyfwgkzJ3P7iu9gxMu2lyehxkNinFUU6E+nLdxA1eQKyJKFxBXa7uZyCBwEM4T3lcspUAOu6zv23wheFy5oCIgEmUaLdk7NW1vJyirolrvvFNco/5VJZKY/pbtGlsOGue7DYvdcG+0+u8mk46XqBd+tLU1i8dgOJ4f707jGKpoYMnvvxVw4t30H05AmKquXClF4Mb9mCnRn7KS4uYebWjTg0MoO6DmBEq15IeivLdu7m3rMGM2vtUl7dMZ8vx9zCe2sWcFHPi3h8xiQ+m3AXt3wxHZuczciOI/hzwzKax0QRqHWSZy5mU7GZie26s3zXX4hqSs2aduCsgCAWHtvLmqOZKmkFcJ0SRx58lxKhPzrT/iYKuLhOHU+vFXiSU098VG8iBvTEIWmIjkjihzem8N20l9hyzMI3b32hAC/AEModfYaRGBhBauZ24lp3IsoucdRgITurkGhdMFGhRhav3cTQ7t2Y99dyZu1fz8jmvQkvcxDSMom3//yJpbc/y6h33qCcbBxyBAH2Ip6/8X5enPYmTfxN7C624pTLuL/XcGZsXENiSBSrsg4xtFMK3+8TSW1U51TBCTMe+ITKKIS/ifb/6cfKWBz5ZORtAklkj6jZarFc6GkePQgZPcH9UwgOa0bqjO/Yc6SQwzuX8eWSVUx9aaoCPLFNXtt9BNPWzueWnn3pkdSDP3aup0/LBO6eORt/Wz5PXXMfIf5RbN73lzKCd5bN5tVxD7IrdQMjOvZhj7mYZ756hy5BiWwuTsVOKH72Eh4ZOpYiSctvWxeytaCA7254glumPkWUv5F0s50+0U1YkXMIs15s0U5lLCabhsJHvkCkfjzT/m4KONifLbKx1gSfV+AlRfZGI4Urow7pl4JNxCDLWgZ27UxQYIhSTu2Dl6YSP2mimuzZJWu59juXvFYz10BFLTlX8LE7PUV18rjPr+7DgzioVG/eHOXDyiR2PvMZIbLsyifydxP+v/x8dRXt8jEO5a6uQYiawJMlmkcL7xS1fLsweNhdkVqVZSjVQBZvxq7jIbWvdofa+nYD9RRXbT2eqf4H7zGTlr24hpbBC/A0NI8epgCvIurc07R6OpPOlc7LW7b003nY/86xudmBL/54ggJyJfC8EaTOnBkeOt7KP0+nmhL/jCWuw8W2RsY6ZckaM0640Ul0wsAT7MSOU9KrtYOV3DOCRK6AGtmGJOk5lHGEZvFxSgFekfpeZZZOJKdIpihuEg7wGjQOG2g1OETJJMnpCl50J+pu9Nn/Azp0KKR0iIIqSiCVQylTLORbEdgpUl+owVVui5ANJLXIiltUOfEAzpOxtZ0w8MTsbVx84Tge+N9jrFoym9jk9lx1xRgkRxm7du5g2mdf0apTD3r1648IIjYanfTrdw7z5symJCONRyc/zwevvsXV19/As48/S0xSCy69ZBj3PTGJ5jHhHCu28dHHH/qUG+UfgCSfhqgsteBYthyGDjyfJ555ljfemopGo+eJJ+7izsdepYm/jH94E774+A1s2gDyS8xcefEYpn/zBXlldtokxjdStSK1FlrtEX/i3VCrmdQV51d14o0BPFshNn0Qi+evICk5jsmvv8WH777NxCsv45FH7mLatJ94YfLrSsjiQ/fcy2uvv8ym9RtomdKBN556kicmP4O51IZfQARZ6QcxlxUx6fW3ySsp5un/PYxZMtKhfQrGv/mU4K7MKth6zXJUPuGp4ReZj7JsxToGDLuAtH1p5GWk8cTzr1Dq1PDBay9h1Rrp0j6J+QuW06dffw6nbcVqNWCKiqFNMwG8E21Odn01Fo1sp/X4H8jPK0KvMxAQIpKbV/LScR9dR7nexvSJn1B+rIC8vCIyMtIZMGhwLVEzjQG8KnmgvBfZVafv3oI9EVS75OLarBvwFp0okWu/30kZv21fiYyNQGMcWTlrOWKWCPePYEKvMSc5JMkttlSveORV2nblgjnxDVbt3UmeK0916LUr+eTj70hOjie/2M5FF5/vKjkoM+KbKyg1ljPvku+Z+fk3FJdZcGp0jBk7lriIUC8DbSTgVfbsDUjVJY7qMkNVDxO1LxfhqnRXl3h98kCn9mzn8wXfYzDKtExKoXmzJliLnSxaP5+xg67B2MjQa6hUVZUyjUwn2wGVaeib4XBISmGVjMwjJCYmukR5mXxKcOAgjGBF12YuK0bSGZRQVZGcv2ZrDOApJdJV/V7NVu306paBZVGvq2a9evdJrAoU3aezRqbn8UP1tBlInVM4HUbpPkyeMPCUXHdVepHZ9eUd+PvH0mzMoyBpsWPFJlswSv5oKpLqHP8yn9o7xSm9EBxmZLMdm6MIvVGPpPFH1seQL5VXDEfQobKQy6kd5T//aSfI8QQ/u+rlGTzU4i+i9OE0uehe3l08iV2Ht5EYnML9Fz6CxmXtOO2JpbAIJ8WHFpOXl02IVotVo6W4XMJozyKu55UMnTVRUWUodTwcGhYpZQ0aS5467SnUiAM8DuB99923xMXG0XXAIKbM2EhIXCzf/bqadzumEXfxtbz80yPcf9njPPzunUy5bRqBmuBGHPBJ7ErRkwn0idfJCk7h2SKKv4g0GhYcaBgy4yocwoFQKWvgWZftJI7rX9n1cQDvo08+VIoLN2veHKt/ALuPhdEh3IIjbSdZcd1IiMwh1s9ETFQUsSEJjUQ237PHqw88UcuIW0KqzENlw8Y5P16q+BTWD7yTU5akkYh5GnTjI/AE0JKihyvWhc8+/thj4DJtk2OQd62g0NSEY0kjGNyhCc9cPZwP569WVYreMiVWm7pbdeJ7doLaROfK79W/jg+A+36+C5OzRJmvmEPCBc9i10cztAHAq/CFrmK6Oh1E/tMAd76kKRMvuFiApOhh5JaAXoOSNHHJElFoWKeU/RyV+RfacD/0172ELsCfPrfO4K/3LlFm6JmDs/YpC//1stp/lkQaVX3F8d2OU2TTU475bkWmWwUhvjNiQK7l5Fw/2WWOfD6QAEcBTo0TjVMiaPyP2AzNGeYr8ORjFGfuJS+/gKQOQ8k+uAFr2TFCYzsSGNak/iH866/wkeMJJwHB8XJL3MsrE2TS8M0Xn+JnszL0t28pFXqbD37EjkRsVCj7MwsptOnYs/cg55+dQphB9dKrWthEoLqIstxU/CPdxXY9tlVXhRBz/j5MoQmgjWTVgbW0TWyLn6S6dYpeZRzYkDAhiuo5eX/WJ9xz8a31lkT3vr4q8Pydxyr6D7m6gcCjjLzUBYRGRGKVdRSmbSUiKZ6MdBtJ3UY3GFb/Pj7ZYOCpS+1uYisL9dPw1MRR9OzYnAF3vI7DCUXFZeRY9cpWV/j7cxwN7cVlV1zC0ex8mkWHuW5X+9m8dBqdB17j4o0W8jZ/gz48kaP7NtBq4J2gcDtYP/89ug2/mWx7HtG6KAXENkr4cecfhOjtLD90iBeG3Os6YzrJtRUoJ+2Gt0YAnizULoKLC8cJMX7xt+ufxr/emh9Vx+wJu5pVgBo+P/WOFZsX4TSZ6N6mB78s/QUkO91SetEyMvEUnNMbDLxK0HlO2FZeip+zkPTcIrDbiW3Rkf155UoR5CZyOgfKI8kz60hJMNAiuvKUK3rbvPhTOg++1rVl2sjZ/RtGvxC02lICmgxx1aSVWTt3Kj1G3M5h81GammJdlQnLKcDBd/M+JSA4nqv7XOqyo8rk2wsJ04b6JGNWX+gT53jeqrpVt+DUD5nDG6cj6wNo2rozu9bPJ8xowhB9FmEJ7eq/uZ4rip1HmL78D0YNvJAZC79k7NDR/LRqNTf09a1YzYkN4HiAp8QTClcm1/89RmApK2TrhnV07z+UnQcySIiJYEd6mVKtRixF13gdTWPcHM/lM0Y5h7Yvo1lKzyqcULhbCRcfwTWy9m0grmUv0ASxv/gwIX4BmHRqOahKv4nKl+KFTyfxwnVPHydtGoHjAeU5myhY+6m7iAZmbRjJI56qSHakjLYOnzkln3Tun+QUFhPdohelGZvRaJ2U5uQQ2eky19wq7d6V/nfVa96qrmjVmxBPVMcHUUZazTltle2YFBHmZOsmjwd4XpZT57RxLPcIwdFNlV/9/LQs23xEqT4oWpC9nJCvnqNJzm78JtxB6Ah3bmP3BNWDQk0+4XlKrazgI+oF1cw3pV5bGc59nLijcYBnPrwA6/x7KwaRr40nevx0floymzLZRHy7ZPbs2kRCeBxjuoh6vN6amy6ev4l5ioJbKgVUX7zaHS9EzTdH7h50Ea1JXfczOslBbPMe+FXI1B59nzJhsgHAS1YOF64ll4QIr1GyB4iJn98+goTIUD5ashe7RsPmHVmYtf6KO03iruVE/fIOJoelYoaZQdGkfPKzK0fa3+zv5IUXNMZWa86Yh3XeAxUysQBeswlz2Jm9hfDwRA4X5NI0LJofFk5j3PA7iKjF3i3L7voc7oHKPP/9G+hNJkafPYzpC7/nrC79GNVqSC18ykFhxgZCotuTvu1nmnboTeqGFbTsdRUTvr8Nm05wPnXn+GzM2/idkvyHDQCeO+Yit6AYWefvkc3OyYiUKL6Z+jLhg69XttWNOzMxOJ1EfvAgCcXpVQiSaYrm+gMxdBvUlanP3aoujLPEta1a1MOEcCBwlipbq9KUbbdyC7BjQcKIEys6DFixYFDS5IqiBa7qOcp9x7NrnDyOlzhhnjqdKh7CdQ3Sxr5pY1zhVWrdtpbXzMBKKccw8smvb3H7+Xcz5be3uX3kQ4TV6i5rAadNqViONhTsxcj6KIZ/N5ZyvbDOqEab3y6ZThDi8OO9qdu5CtKqraGEPg7giQeOu+Jyho4cw+gxl7J/yYfEH1tGXrNLMQWHIhtCSDdHYvzgSZqXZBJgL1WGaZWMvFkczzR7C6waHTrZyuH5zythj5LjEBt/eJGE6DiiBt0NjiOKycpcUkhO6loSOp+P5C9Kj6oTLuUoRQTx9V8/c0/3cczd+Q0aXQDZej3DkgbSBOGgUH0L8nXrPZnAm4sFoYV0K7eF24UBXa2AsXHs0z7oMCuDF27vodeJsMDjycpaHe6yj8BT7zu0+SeCwpphztuBZDtGWPLZGCK7MG/9HEzRzVi/eTV+wToGtR1CSkxylResJuUbCDzVO8XJnj2pZGVl8djjT/PqncNJ8t+LX1Eupi7XkFEssW/fYeQl27gxLYpb/PYzPNzBNQdiyTFFVoxBKzvImPs0Go2drPmvEDf8Lo7+MZWsnEy6XPEq2LeDlETa0g+QLCUkD38ctCrBy8jjMPl8vWA6F3S7mpzslQxpN47Hpt1PXJM+JF88AAAgAElEQVQE7hl23wm4Jpxc4F094xYOkaVm0ZLg+X6PMyC2Ry1vhTfgrUEWCvJqcRV1FaPZOft/BFjSXbxWg6HD5cS0G+Uj8FxDK98L+nCKj/5FUFw30tf/StOzxrLjSBqr0vdiziukZUIwh8q13NBrdD3HkwYCTzn7yBKvTHqJ80aO5N577qH7uPsgtAl36L8jp9xAeEJbDu5PJ3rBGi5Jb06BIZirwov4Ir/yNBtsK+Xt+CyGPnIPxpSuYM3C7tAh2/PR6oLQ6P1wWovQ+MUrAS6C0O5Dg3oEseMQQS+UIkKCnA4bftog5ZxW4bjVUO5fsfQnE3jzuHKmAJ6a10UA78U+jzIwtrePwDMQet1KCrBy8Q8TlO3RKYHBbmDeuO9qXez931xKhHlXxTOtXe8issuNPgNP3WKtLhlBhLgKmNuRFfFH2JDcPjqqMl/rdoerdQ0aDLyaDp+3vz8Xa3gyLXPXMb5ZOlZTBFn+3dBNeZYQDYxNb8bNyTqezQxXDu5DLXt4OS4bf0cZuifeIKhTL1/3wFN0nW/A0zolFl/6U61uUd5OtYkT5jJu1s2ky0cqMma90PcxBsbWRgM7xz7thQ71YObeao9hYfTM8RX0MNp0LLx8Zq3AO/DNWMLNOyu4pLXbPUR0ub4CeO7UhbXLeNVKu7q0qGqAj7s1RJ/QCMC76fUZWGM7UJSRxefXtiQ4Mp5fF2+m45Y5GFfOxSaZ+O4IREXH0NtYRJQ5T3nTbedegt/5lxMUG19nBNMpQpvHY2QyPxuEv1zgihGUCL36eyyG5pwrbLWu1Bk6h8Qfl83w6uwqFsNyeCGW+Wr5UjHfAk08SRN+4aqZt3FIPqJoBNSt9jEGxLp1mNVnayPv077osCrXCu4efu1KBPAunCGsPWoz2AXwZih/e9PA7fv2MiLMuytONfaudxHR5TrOne4+XEjKeOZc+i1Bsn+1Tlxsy36UzK/GuTx/ZKwEkjRxDu+t+YKZ++dUjKWzoS2vjnke9TRem8aigcCr6YEMr/y4kjWHwSDLTLu3X0UJlmuvnYAlL4cnQ53ElhfhlNS3I8sUx4ebM7i1SxjtPv0JtIJdH/e+2Ci4tNvtOIT/natphTCvlBpVx+WUhEylwSY5PPRmMjpR6dt1T1WbjtCv2RUHCvV7oXcS/N6k9KEqbkXPGrTKtlXJLTz7ERjXKAcL99g0OCWT8skuCat4pQCilYWe050dsJIs4htJaAGE00RF1LMep6TD4RqLMksRq+sUx5za0pA40ckW19hdimfJD4fkdthQny7+6WShZ1QV5AaDwYv1qIHAc+dO8VztnzdmM2vhRvIdRqb9bxAhrh/vuftOzh44kLkvPMkTbWJpNu1XEQXC1puvIfHGWwgeeH5FfdtGQc8JdiLkmJKyIoIC1Bns27eHZonN0ep0lJeVYTQa0WrF4qq5YyrrhLsDqqvzG3cNXeG+IFZES3GpmaAAP2V5hJyanZ1PTLRaBLpq87Q+qKATpR5ER8eyjxIRHaOMQtwfFR2K5DpK1Z49wKkUPNZqRRSEOofcnByiIsKQRRo3hZtq1LN1NR6gVuRUgabMXVbnXlpejsEUoMjUNls5dqeETqemODEY9DjsduWz99YIwNt0pJDpPy2hU+cubN+xkxeuH6E8y+FwsHbNKl5/7H9MijcpZraCqBi6Tf4Q9IL4p1crKc5n/fp1FBYXYbNpsdis9OjRj7/WrCEgMAC7rZiEZi1J359K7yHD2bv+T8o1gVjtVponxtO+XUq1bc7B3IXLSEmOVkDnxEj60TzO7t2FGTN/oWlcJCvX7+DuO2/2sj268kjjYNmyP+narSslJeVIeg07162kWBPCodTNlNoN9O/aghKrgeHnDKpVxpOdVgpLrSydPxeHzkhMdARbt+6gY8tEopoks33XNuyylrEX17SgiC3z119nMeDsYezZm0aHs7oy85uvCQ0No0PnDkRHNSU3cy879hxm3769BIaFkpQQS9u2KURFRpw84O0ttDD9l2Xce/U5jH7wR/6YLPzwKpIqeDz4791O64O5GJ3dZkav1yvcxWa3o9cJbqDF4bCjUeL0xFuvzs1pFxo5DUadUFzXMzfZjkMSp3YbOp3YhlyyT51ykKrts1jMGI1+CidRvA9lK1ZZi0ErU15uw9/PxLHCIsJCQupUYQj/RDF+q82C0WCg3GzGz+TvGnpdDrPuzV9y1SNWt1SrTc1vp9cLnicpjMbplNFoNWg1GpxOJxpNI8l43rbaLIvMZzMWce+VQ7n8qTnMfuaC+tb4tP/dZinjmx9m0yklWdnExJs9a+Fqzu0/kKPZ6ezYsoaszBKuv/WGCrmm1knJTtavWEhc575Y87LZsXkLucVOrhw/pk5d456dGzmSkUFoWLTi19gk3MSOw1kc2L6Z6264naz0NMx2LU69AXN5CVn79zJsxEgCjLWnnxTgXb1iMYnJzVi0ZA05Obncc+/dPrsEuC0XhWUW5syZjc5ho3ffvqz/aysXjBmFXqT99Wl1G2GrzbHB2Rc9zD0ThrN4n51pDw7HqPPt8T6N8e+4SPVWxWG3sGbtJvr0FadOJzazg9S0A7RPaUX6gQMkJCX5diKXbRTbID11Hynt25KXl0dYRETd+WBkB0sWL6dlq0RyC8107tCOfQcOUlZaTEr7DqRu3oAUEEHblolk5eRyNDOLjp071hlQqnBNp50dO3fToUMHjmQdISYu1kewVF2IPXtTad2yFeayAnanptOpc8cG9HOCwBNMOKdQHPU1FBQWM+DC6zm8fib6fzju3CSusA5Us1F6bqy+CRC+XeXtHRNg2bVzN4sX/MaAQcNIbJ/Ckjm/MOi889iyYQOxcYm0EAl6jofmDRyW98NLdRuKL5zCR+BpFNd3NTFjZauUC+x2p6JB12vPRJn6QvaGXeOkpLiUzz7+iOtvuQWt0Q+dpYAvZ/3O5nUbGD76Qs4bfHbDuvw7r3YKHZGdtOw/fKtXmxTVD02FsqTqyE/vJIB/J5Ub79nugMnaPUQa71knuycnBRzIWVnjMbVkfTfQPHqwosE60041BVy7S8P3+FM9UB+e53Bxu5plvmqtc6GRjTSL7oEG1R9Pdamu1PBXzUNZfe/39lmM0+1LfDL/72lrPJnPqVQ9VPe6O/7PlRYV1dPYTUf39257gS/0Pt65N846yZSwP3stSML2XFMorb2yj6I9F9ok4aWi5hpRmvj+TDtDgVop4HopaimQ7L6t3uqNZyh8hgIngwINB55a8e5kjOXf36e33cK9k/z7Z19lhnUAT9gQtcRH9kLWVHW/FoakzKytSvZMT/21pzxcn2FGvU8YsqvGTXmOTjUkOZC1pa6t/h+aIEeWiI/qy6w/lqnSiittvqDXpUMGY7aXusz5qm9K9dTWwsdFNd+JSAyN4o4pzP/u793pPUR4lqCmMNR59qOGban3q0owmWOF6djkHBe5PWX3U/MG1Ak8f0NTbnjidfwDAiixmlm+ZpVa5hNRr3Y7iS9OdDnxuAVZ74Ou+av6Td13CVnSgVHWsOTeyQQWbwONyLlyPNrTU0PM2p4iySbG3PAiLVPaKqVT561YhAY75RotneOas71rJGatpxVYzN3joOGKa1a/rfyvKLOqlNvyPJMooBad1b0rBdpg3+NTKche4XoRTi1l6y0beseLUyi2mlm5+RB5C+fTpHcyxYYA0pdtJ2ryRGSNjE6cliUnGln4s8lK2KPr1UbvUN8ykWtOIZpSaFk1YourxK2KOd4pI2skxflSrV1WCTDxcdvtkzGVbKihiPx7IeXj051+jLnhWZp17MasF19k0scf4JCLeWna17SLSGBH7zjMOg1h5U50Tjsh8UkEy1Y2FGYrD9DbdYRY7JQatdglG/42Exq5lCKjDklWfxNxHQUmmWb2IEL0eraQj0NZBteeUlFNXePKTCITYIW0ux+lpCytSroSH2d1QpfVC7yJz7zGH6v/4tiKdewvdDDs3LYU6v1dhZLVrJn+NonXLx7P7ox9tGndntTsHHJt+XyxfBld9DG8OuEWrnr7USYOGY3WP4G28SHc9Plkbuo7Ept/BF8s/IoEOZzI4AiK9JlsKyqpwdlii2X+vO16VwLFE5rzKb9ZlGAdfdMz7CkoonzZGixomTd/Glc+9wrto5qyrVcsZq0Dg0PDy5fdRlxcG+z5mSSERZKef5jrp72B0RFMuN2GzSjz0a0vINlLGPf+o5QaAjDYbJjsAeidFj646TFKnQ4e+PRJjvgZKgKNvE1aeCLnP/ghudmqCNC4TRTU8WTFVXuvXY/nDKJZTG9C+nfm6ivv5flxIzGENCHn6C4eeudt3n/xPWJemUCAfxifjr+btWk7sR/L4K91qQxo3o6FB9awDhu39xpBh7gmrMs+RKQsoVGAF8x1X7zBT/c/x+zNu9m4egFpBYdpGtmeXQVbMYtKyNW21PhiicPPfO56g2vTUbm3KPf/j1eX5ct9noSsW68mdr2OFw5mX34+D10+lsnTf6Z0xXwue/hh0vems6VHNOU66KKPx2Qr4O47XuCjae9x99jxHCvI4qXfZjAquRWz1q0jMCSYQH+9UkvkQFEmx2xampeUY5a0lBhMrHzwVdIL8rj2w8dI9xeyee2Lr3VC8UNf4FdxjacYc2K6QuEwf+DoWmRNsVc8ewWeJPuTHD1AEUVFvVpRKFknO1nx+0Zef+4OyrWGKvVqz0vpxdzta7mwXQdCNVH06tGJ979+n602G69ddIOyoe7LO8CaLanoZAcDhwxmzuIF7M7PZHivkfiVW+mf3FpxyX7g5/ewaapaTMQuceT+T4jW1Obl2rjv6snorf3owaQV5PLlqx8zsmdPnnrhftJLrRzYvY/N3aMxG0DjEHS2ERMWT05eNq1Co8gpzUMkCImU9BTanYr7fGJAoOLRfbAkG1ljwCDSdkkSZo0Dm0YUi9Ziclop19a0PCk7rquA9i1t+vPuhWJ9Tpbc7CDt6FLQqLHCns0r8JpHDXDlA4bQvh2waVUf/uFnD0YnZFkZPn55Ch2eFPVq3c3zfOrNFaK6pt99n3vS1e53ySQxxmDmPvI20dXAeDLAcTL7nLt6OWMfuFl5RIukZAyu8+WXr37A2uJ07EL2rTjpe6becZ/8VTqJk6l6dnXHS1R+rv67+OzOPVMZoyHYiYZByZ1I0DZ21Y6aFHRSwoGcmlt5nWVDPSFVvUt33qGTuVjuvqvWxKhLAXMqRnPmGQ2jgI9uUfWVDVUfqnK0Brp4NWy8HpzUrX06zg7+9tvqtPfXIGLVF8tnGvt8oVMN0vYhX3XjEK5Rgdc4Q/qv9OJZcPrpxx5k+aqNvPnSw7TvfY6iUnro3rs4mFfG5Ndf5YEJY7EHx/Dxq8/x9Muvsnrdbi4YMZAO7VszauzlXHTuMGbPXYBdkrjt6sv4+KvvfWIB+bnpvPDsS4oXc7M2fRh+7gAlle+Dd93BUy9NYsPqP1m0ZAUHs4oJNjp4450paKRyPv/kG/KOHiAyOpmtO7bR+ewRxBgKeffdz5j9228+LOEZ4PlApJN1SaXHzOjhA8kvlXjqyYfIzc5RguC/+epTCkts3PfIY/z5+wz8w2N54dknKHPKjBo2ioRoI+nZpcxf9Lsi2/0443e6dUmhZYtk9h/OJCmhSZ2JH8UO9fN3X/LhJ19z4fCzCYpJwCYZOPe884gJ88fudPDOlE/RyFYKi8xs2ryR6d9PR6Nzct+d9/P4g7cxZ+6fRMXGoAkIZtncX/Dz9+fpZ57xgWBngOcDkU7BJc4ynBo/stMPMnfBH3To0pPuXVOwSRrKyizM/WWWEqU2uE8PyqxCFybRvHlzV+4UmaOZGcQ2icEh63np6Yd5/JlJ9Z5J1V3Yybp1m9DZCkHnx+btuxh/7QTM5WYCjDJOjT+TXp3EIw88QHp6BiHhkQQE+DHzu+lK/brhQ8/muxmzGX/tRObN+Q1Z0nLhRaN8qC38DwOeV5Glwj3LU1/nAoviZn2y1AKNCciGy8eVGrVaUs16prmthXAFORl88vl0NJIWnU5myfIVTJ8xk6lvTObiSy4jsWkT/ly7hd9+nsMLLzyMTTaRk5HG9TfewtffzyI8OOA4idCIwKskhFCzuP3zGnnRKwioblMieYJGyabuVjsJZZQOmyum8x/jK10FGGI+wnyomvRdtizXAgvzontWKo2FYkVcXV3NK34T3wkHAvd1VRQySkyvkzKLlS9efwV9eBTFxeWMu/Y69EYdezZu4dcffuCKiVcz+a1PGDV6BP16dGbSpBex2nXIgeG899oLqh6twS93IwLPfbL9csVjxEUkMqydqp+qq+XlH8NmtVfYrkUAcGREOFqtcDStrSqQkwfuvY977nuAvGOH+fLDjygqKuTF5x4nollrnnpmMqNHjeSBx59hydzKZDL1jeXv/l3BnlxG/v61hCW2dZHTZdx3o0iGspwD+Me2BymQo3IuDqudIGOQoslz8z71tRSwc/LmtHd44ppHvB42fvnxKz76/AfQavjx+2+Vrddi8OfO66/hvnvup03rlnzw8ZesX7uJzz9/FacUyE0Tr8QuGeg1YCi3XleZsaph9Gtk4JU5M3h32c1Iko67B36JDlcq2WqjyjqiGrrrasFBgfj7+1U74qumnumz5nHJBcM4eGAnKxYvYc2ypfS6YBxrlixmwlUX0b5Lb0ZcehUr5v58ClUE9c2ovt9lVs5+g76j73OBrhxH6nc4gpuwY90yulzwOEiqK9qK756l/+VPcowiwglWXlIbRbw09wcu6tmW1TlHubmtWllJKIsLKSGslrWoPipFpV/HS+92WFMdXXwrGVZz5o0MvPeX3IFFf1jZaluGDGFkhzs8niljtdvJy82vbwUqfhdqpdiY6JrXV9maalNW/XOUym5Bf/WcKfS+4C7XfO3k7llMULAejUmLPrinUqxFXLtm1ov0uvhRiighRKkuKZzFisjBwJL1X9O56zBaaxKVsCzBCXMdx4jUhvsWfO7z6pzIhY0CvMoIqM+XP0S+vEdxSjwrZgyD24ocbiIbsROnQyY7J++4RhsX6wm++rWi6nnjeGSP4xpe493kLMZWlI4+KF7tU8hOTpF4XNhdDao/nSUHjJGgCWV7YSqJIU3QuuKdKxMlVhot3/vxfe699M7jLK/VeFOr2tMJAk+k2npj3jWEB8RxSf87CKIpxfIBJMlIIPEUyWnM/PM98stzuKLTyyAfn0E/KCiIQCW9V2UTAvUPR3JZuyeNJwf0JNQLjf6Z8b4OkEUUVnU7t5igODyJElWVxyah8FXTeavN8zgi/taLlL11FHI5WdCqu98TBJ5g5O8sv5Ki8jwCA/2J1Xbj4l53KpnMv17xEsc02ygtKSfEGMuYtq+oLhDVmuqs7UFISdTPqOm248n1xK/9vvmJx0cOoUNwIBd+/yuLrhhFgyqXuRin03YEc1kJsjaQgMBoyEmHsChkrZAvxWBV83tDmrijtKyUQP/jUTe4BiaLbEwCaMK921XlSIxDdij6MpWSAnQChsr53uUCr/6lBj2q4K1/j6g5O/f2by0vxWByhVAqOWV0FbKmmzqVDmO+ijcnDDyYu3Uqu4v/oLiwkHC/RG4YNBkdJt5bcgcF5gwCg/1JDhhIj5irvK5d5v49rFi7iYsvvxajXECpJhQ/ubTGtRHhYUrCP9FEXcVLP5/OoolXKJ+zgOd/+4OpI4c2BB/KtSUFO9m5O434+Fj+euBJDmVk0j46isGffAWhoXz/67WMPf9NJLwlUIQyi11J3Oj2CxHbndaVPKaw1MK0r6bz2P2esm5tQ3QtWtkmMLZCdhxl+49v0mHci1CwgG2bU0np3hON/1mV9T9wMv7jidi0Rt685jWitUbWOLL5bOannNd/CPMXzWHKVZNUWa8G16uEY+V52D22yq067evbiCjeqvq/SBK5unhaXj8da94uJKuZg7t20nLQSOTCTKSAWCUzfP2tEYAnY+G9pTfhlGWaavty7tkXo8Of2Uu+IINVaCQDF6W8gMYpfP5rcjxHcQ5WrRGdZCS73EFcRGA1jud6nySZuBiRCdNJERrO/WoGf16tFnxLBWZv3sH9nYUawjfuVOHdIlvYs2MRrfURpN5zH1+XmfG3WRmuN1L29Ej2FfyGQR/DFef/4tVH7ZnJ73PjtZcrOjHRp0lnQKdTec32Xbv58vtfef8VUcOsvibukNnz/U1YNYE073UO/vFDlTwj1qwtGOK6senbh+l8zmikyCEVRv2JH11JqTaIEV16clW3q9iDjanfv81bl93OrtI0fpgzn+cv/59XS4bNXML0r7+hdes2dO3Xj3nzllJWfJS+3TuQnllAbpGD9vnTiSreXDH4HH1TWlz/HThyObZnO6awaEqO7sAUlgAlWQS3Ggb6ykKJ3md9QsCTWbb7a7q3GYI/EchCfpMcTFv8HBqnjvFDH1OcRu0OM5klqezc/xed40TuPOF16BkRrw6tQjZRthZVB1XtF9zbrXgfb5u/hNSicmL0ErvKrKwYN1opO+LegnwDoHiGg9mP3Uen7FwlPk68QEKfKNJ5CeG+6Stj+HntW4wa9BH+hpQadHxm8oecP7K/a1uD5PhmFcBbsGQJM2bOY/qnU+pDncfvdvZvmE+TpCSM4a1xlmYhmUKRtAHgtLjKkLpfLidLU5cQGR3Nlt27aRrbktSDO+jdfRit/ILQYqrTdOawm8nNLSA94whndUvh9/nLGXHOIHKOHCQgKIyly9fTJn8WkSWVwMvVJdDy+m9dha3FmruqMCmqHjvIRqjXOfeEgAfvLrkBmy4PjaTDz96E6wa+Qp55P6GmWIXrfbLsAcq0Gdiddvzt8VzY7mns5YUUlZRwJL+YJcvWc8nFFxATEczAvr345suPCE7qTZBW1Ht1N9U1VrjtNPE43QrwCQfqCZ99xOdntyUksRPohd5QlWk87q590eXDmDPug2VNyfpsJW8LuEsS93btSdnmzcQZnHzZ5iAxg5rQpvktdGlXmWnd3akA3vDhvVUuLUFrJW+yyvF27dvHm299xLefTq3Xdlo3MmvKTtU1SooHsUcnSu5i8SLW4eqkZu10yW9VtuNK2dBqLsFoFJu1u3dhPRGHRI+dpcFC5AkCb/6uqew8tgCL2a6kKEsw9aRfymiigpoxfclrHNFsUORiP6OR5oGD6RZzGY/deQPLN+3h94V/cOfNt5C6P51lyxYwuFc3tDqZOct28uusb8jOPMTo0Rdx490P8vtPPyqcsoLjueQVe34qv23agn9SS4aYMyiXQnhkj4PcUJEeVeamrp0ZGKTquWo2JzjnYT30Oo6twWRMSWeK0FZoTNyqMxCskQjBzEdRe0kacxaXnf8dUPOwIIB3w3VjXcU3wajVV+N4c5n+6dQGcDxxqZVVc1+nz4j/eb2vtnWuLsc1GA/K06reZTabMZm8Zeb3TaTxPvETBJ6dQqauvJaSwmK0BgMDk68mJrQVTcObs+HgHyxK/RTZ4SQwyJ+L205Caw3htnGjmTJ9LlpZZEN30rfPQKZOfYu777iL+XO+whrShvmzvkJYN5o1ieHdL39i7qyv0WhkYqKrKZMdpSz9cx6v7y9kVs8YrFIQd+wL5GiE6tR9R8c2DK+mhlEJIThoJuUHr0C2GpAMdva+VcL8rXkc1kZyn8YPXcce+O3cyJSgTP437Vf0OlGfy/PNVwX25177kAvO7V+RSSE5oVkFx9u+Z4/iWiSAV79Kw8LWRS+iKU/HYpfoduG7gFqd/FQ2ZZzKaVoFYOrXdxNaskX52y0OBYx6Dv8m/cApYprFidukFj0UXF/jB0oV8rraCQJPvB2/bnqbbUfnkRzWk35tL6asvJCkmBQO5+5j9d45HChcT7uIc+mVIIpzuI/4OiXWVhTQU78Tf4ttTqOId6LcqFAKSE4ndkmHXpKJjo5UkjpXabKDwtRl3LFyL5/2boqdAM5dZiE70IlDp+G5c3pzRVhNjme27eHV14dwRWcDa9bvZ0i3VmT9Xshes5XMMonbHnlWIXzqay8ij4qjzOAgVxOMf9g5DOr1pMcQZJ5780POGdS3wpjfMjmZQ5mHsVjV5NRvvfWBDxxPZttvt2Cy7yMnx8bt70lsWLdArWh5SpvMvIXzGTZkIBmHc/l97gKGB6wmwuNwIYZjuOAVTAn9KM1aR0BsEo78XLT+4dhLjlBemEtQC6FdUGtdeHcTOWHguWQB2a7YZ21yIXO3v0/TmFZ0iBqGTtgRsWGxyOTnF7hIKCtylIjfFEBTQecplXmndGxMlFd5pQSZLj/OZfeYwWglCZtkVHRbYsJCEqmqsnaN15lLSdGf+BXsR9LKauEKgXzlYCMOP+JNFkob0WKRtQa08ediN+9B539+RV0J8asY+c4DWYqThvISKS7kwu4uY7VYaZUUh1Gvr8dmbGfn7EvIz8nj/ves/PToRMxaicQLhaPFiWxpDUetyHBvtVmVjPDph7OwL32GiGLB8URTD3yGUa9gih+g0MlpO4aEHltZAYbgBOzmbHT+zerJo3jCwKs5sVX7vyc5ri2xpk4uE7WGzenH+HH5HvSUYdYEITklzu3ehHnr1YqCl3eJIDrMXZqlep+SUpdBOWl6eYPEd5/vSGVCSisvS+QWyqsL5+Kz+KfCsmrgkBiRFUmpqCPgK+Q69+Ifn9RUuWjVQeTuz8qfn1/I7VPtxOqM/Hh/X8rKbUSPf9z3RJgnMrQKktc8xCgmPL04rbpfTCeYYkAj6OIt5tZz/Wob1EkA3oJtH9M8tj0tIvuoQJFh8uwtbMjX8swlrXl6xm6ckpaJvcL4duURrBoDVzbJp3unVl5fz4BAf4IDazsgeN5Sm9b8+LX3nqBsOO9Q73CvV133b1nyKp0G3cSAnpcx/eHRBFHAMX04iaNvOuUcr/o4LWYLRpOvsmbVNTiJW21NcprtuWg1JvSaSrCs2Z2BFBAtopNF/cgEHasAAAlESURBVGOXns6dDwUKdqymS6f2FZ25OVBoSBB+fjWrAM356QfKzKKoRwm9evYjJj4Wf4NManoxJnshTVu1YtWarSz6/Wfadu5Bdk4Wt910o8d2ocFqLsam8UPrsGCTdASZjLz+yksMGDqCju1b4NT6Y9KJ6kTb2LBxFQ6NPyEhUYy/4vwqYLBaLazauJGC3AKaxDWhR7dOlJeXkZ1fTEJcNBu376Z7B5d/Xa3oE85LpWz9/W0SzBLhwkNF78vLVrPDwedexuJ53zfoPanr4LP9x6cJKNtXIUaoOWxE4Ws/Wo//oKKonvpA1/FDCRCvrK1WczCNyPGq643UGljqSUgUVc52lLJi1wZ6terEutStdG3ejg1pO7lt2Fjmz19Ix05ia65sVT1Sqg7922mfUVjuRHaUUVhsY9jQQUSGGTmSnc/BA2lcPu4afvh+OseKLGic5eTk5vPoo494dOKktLRUyYYw/evpTLjmaqVW2fzff+FwZjZ2hx1jQDATrrqCz76Yhrncgl7rJL/UzoP3VDV/rVq6GNloYuvmbQQGB3PVuIvZvPUgHTu0YuqUt7ho7JU0ja1pbqvgBsofFmYu+B+SJLY0HRefM0lIUg0Cj9up4Ozh41k+/0uUSj4VNt26uzq0bxeSKZCCwhJWr1lJdkY6/kFhtGvdjtbHfiSy2uFC9GbWBBN90zzSVn5LYvsOZBzMpORYOjqnldiwYII7j4VqqewqR9GIwKt9ak4yjxwlw1LI0h3r6NemG3/u3kjvVh1ZnbqFB84bz9KlS+nRowcmk6mOMkRVt1U1rtaTtXvIc6L2gcYzxtfbNuzegp1ISopdt6WkLu9nb7NU71Nj993Ge/GN+5n1C1/L1n1CbtHGCpNisCmFYf1vreah4gMOZbjhruf4+J0nfLi48pLczP3MmbdcqYDevWdnWiZGM+WdT2jdrj0din4msnhTjf7MmhCib5pLac4OnJYydm3fSsfuvbBZtfgH+3NoXxrJnQbVMo5TAjyV46U68li4dw2Dmvdgyd6/6J/cmRUHtvDs4Gv566+/6N69u8/E+mbWm1xx8V0cLUsl2L8VZWUHsEtOrLKJaP8Eam7OlcBzw8Bs2c2SNT/Rr9cA/IzdsZm3Y8EfLWUEmNqjUQqgiqvFv9pOlhY2b/uKlNYdyM6zERMVyab13yDpYklK7k1EeDcf5uRk5vzHQCOyYbmbjjHDXlGcmhraflqwjovOqa3UfO29eX89ZI5t+olgh/AYV7dRty7PLpkwdrvGdbxwHTLqf8dcAziFwAuPi8WGjF4tKq6Wm0QmEE0Dgefgg9/foVeXfjSNa0MYJjYfO0jn8CQennQ7Tdv04M6LbqyqP6pBECdfzHyMa8Y8jNmSht6YgpZszITw80+v0SwphT5drqjDzOXOcmNn69aPCDSaSW59I6tXvUzvPndjLtvI4cNbadlaeBOr4KldjnIwY+EDClVKSkoJDFStIx1ajaR14nkNwp2YpkUGxYupEZoYs9Viw6hYLqq26poAb487pYcLbwNQOV4uC/auZWDzs1iatpGzEwXH28Szg69rIPDEE4Tro5odVOVGIsxFXeD6aS6iuMTWanUNtXKLlhWjuq8+ZQqckJ0WJI0Yh1DNuPsWY/KVWzmYuVBU8hZ9gNVqVYoLi/4uGvaoa14G1/9dfouKf54KBiHLiQqT6mjALoPeI61tnfRwIUOVx922iaorWJy2ikA3N3arWxW2p/I+ReGf0Ad04jBU07HD+25xijheZlYmcXFxFbCo7iXb0K3WTeTqRFXp2BDguIl8PPeo91blZOoI3G+6bztPVeB5Z1QCyCKfk0TP0nhKNAkU6wI467zKSpnuw5y432Ipx2R0CRxu5lyDYznJy8vm91/nImv0lJYW0LxlB+IiA4iLjWDjtlQkyZ8WR770erjw9HUOHv8tBCRC2XachUfRxPXHtnce+gAjNv8O6ILjqynQTxHwDh06xFERWeaZGd5jVQQoExISfN4cKk7MSh8NBI0XNDQMKN6HWdFHg93MZWYuvLeC46m9axja/0bF8mF32nCai9g65wPFUqyhOdmFWnQaBxHhgssKS5BTyaMsOe2u3MVaZI0QZkQpeTXqdtiEF6opo8WI1crdq5YvYe3mTbRu0w2ts5izOrdh2crNtO3SA/+1L9cCvEo6BF/9LQQmcXTjbwQ1iaPMpiHAP4jd21bRpU0z5Oiz/x7g+Yyo/+SFAnhiq1Vtu2rTMmbYZBdQBLez4Sjdz89vPsyF970hbI2V5j1hv3abHCusC57mv3J2Lp1J+5FCXVOX+U12KbsrfSGF5mDrt/8jpGRPhYtAhS+vMA26ttpm495BCnAFKNXYcbwxhlPE8f6TePJ50t6AJ061r1blUM5iNv3+GV1G3uWLIFv5dNnMog8fYsjNwtuwtlbTtFhx+jdbMCmWC7dAWFOQ9txEavu76pPPAM9neJy8C2VmLngIpMrUrOVyJI9NKeLjlx5hUEqk6oxly8WWewB9nO9qJ3XMDha8eiXnPCD8CU9Wa6C4Q4OAJ1xdKk9qvgnOJ2ui/4Z+xWKpx6yZ858ATZHyyYEft7xlwya7g2ZEzJiFdo5tLJv9Plp9ZIMnP+fZC7jgSV/y1jW46wbdUKmCsbA/e7Fv9WpjwjoToHPv4+J5DUV5g8b4n7r4otvv5ooxwVjlEB5+ax9lcpMq8xcL1tO0mwc65yhqJFGIRask9vGhucIGhj+16G93OHCPtsyWyZGCmtaQajmQ3Xu7luToQUh/g1esD+T9x14iQDVn/T7GP/MtshIE5daFqVMSRnnh4zexeQazUnUUamPQyeXk/vqiDzpLpQdmP38Rox+fUcM78e8hmoW07CVKYFj1VmfZ0AB9LNFhwoXJHUlaKet66hfVKavNrW/z9rmu3+q793T7vTbvtLrpoKFjn+GUySGKQapqBKgGh0ZLYEw0N/fx470/srBqTGicNlLnflgnXT1p88WkW5jwsHCld6csq39dqtP2xNfJwZH8/ZTbjoBwhvDSfKreWH8Mwd/zPv3bnio8tUVZLRERJiLGxD+3J5BPc61wgPi7pHLfn+sT8Hya9JmLaqdAFY+YM4RSOOy+7F/du8MZipwOFHCB1Hfe4THofxDAzwDvdADbf3AMZ4D3H1z002HKZ4B3OqzCf3AM/wdCZX+IsR36XgAAAABJRU5ErkJggg=="/>
          <p:cNvSpPr>
            <a:spLocks noChangeAspect="1" noChangeArrowheads="1"/>
          </p:cNvSpPr>
          <p:nvPr/>
        </p:nvSpPr>
        <p:spPr bwMode="auto">
          <a:xfrm>
            <a:off x="134937" y="7937"/>
            <a:ext cx="935873" cy="9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34" y="1123078"/>
            <a:ext cx="3439282" cy="4706671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15300" y="3327399"/>
            <a:ext cx="4347783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❍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(귀농)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자연환경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(30.5%),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농업의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비전‧발전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가능성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(23.0%), 가업승계(13.1%)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순으로 응답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defTabSz="914400"/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❍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귀촌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농산업 외 직장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(24.1%),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정서적 여유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(15.3%), 자연환경(13.7%), 저렴한 집값(9.6%) 순으로 응답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C05A26-CD0E-4612-B6CF-F1351E5AC738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142E65-1997-44A7-A112-4E1C6E060EFF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92A2C2-79DD-45B2-BE53-0125B1AD645D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242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32AF501-8D1B-4DAC-9BDD-FB2E87E5E6F4}"/>
              </a:ext>
            </a:extLst>
          </p:cNvPr>
          <p:cNvSpPr/>
          <p:nvPr/>
        </p:nvSpPr>
        <p:spPr>
          <a:xfrm>
            <a:off x="672498" y="2600421"/>
            <a:ext cx="703040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BA3FF8-6D0E-4635-BD66-05CA7D433A02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08F824-96B5-4D2A-9807-A7ECA4C7067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54D04-4E25-4AD9-863C-45639E615A3B}"/>
              </a:ext>
            </a:extLst>
          </p:cNvPr>
          <p:cNvSpPr txBox="1"/>
          <p:nvPr/>
        </p:nvSpPr>
        <p:spPr>
          <a:xfrm>
            <a:off x="2278870" y="589774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712A8E-7940-4E32-8878-4CC4B4C6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855" y="1120899"/>
            <a:ext cx="3576907" cy="4928183"/>
          </a:xfrm>
          <a:prstGeom prst="rect">
            <a:avLst/>
          </a:prstGeom>
        </p:spPr>
      </p:pic>
      <p:sp>
        <p:nvSpPr>
          <p:cNvPr id="36" name="TextBox 24">
            <a:extLst>
              <a:ext uri="{FF2B5EF4-FFF2-40B4-BE49-F238E27FC236}">
                <a16:creationId xmlns:a16="http://schemas.microsoft.com/office/drawing/2014/main" id="{D39A37A5-6655-424D-BFD5-5A1513ACD4C0}"/>
              </a:ext>
            </a:extLst>
          </p:cNvPr>
          <p:cNvSpPr txBox="1"/>
          <p:nvPr/>
        </p:nvSpPr>
        <p:spPr>
          <a:xfrm>
            <a:off x="6067425" y="1489451"/>
            <a:ext cx="3013967" cy="756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귀농귀촌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실태조사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주요결과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농림축산식품부 보도자료 참고</a:t>
            </a: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5766762" y="3111955"/>
            <a:ext cx="4347783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❍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준비기간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준비에는 평균적으로 </a:t>
            </a:r>
            <a:endParaRPr lang="en-US" altLang="ko-KR" sz="14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defTabSz="914400"/>
            <a:r>
              <a:rPr lang="en-US" altLang="ko-KR" sz="1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25.8</a:t>
            </a:r>
            <a:r>
              <a:rPr lang="ko-KR" altLang="en-US" sz="1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소요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귀촌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17.7</a:t>
            </a:r>
            <a:r>
              <a:rPr lang="ko-KR" altLang="en-US" sz="1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</a:t>
            </a:r>
            <a:endParaRPr lang="en-US" altLang="ko-KR" sz="14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 defTabSz="914400">
              <a:buFontTx/>
              <a:buChar char="-"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준비 기간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동안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정착 지역 탐색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(42.2%),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4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주거 및 농지 탐색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(29.3%) ,</a:t>
            </a:r>
            <a:r>
              <a:rPr lang="ko-KR" altLang="en-US" sz="140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교육</a:t>
            </a:r>
            <a:r>
              <a:rPr lang="en-US" altLang="ko-KR" sz="1400" baseline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(12.2%),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자금조달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(11.5%),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체험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(1.7%)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수행</a:t>
            </a:r>
            <a:endParaRPr lang="en-US" altLang="ko-KR" sz="14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 defTabSz="914400">
              <a:buFontTx/>
              <a:buChar char="-"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❍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준비 기간 증가세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(’19) 25.1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</a:t>
            </a:r>
            <a:r>
              <a:rPr lang="ko-KR" altLang="en-US" sz="1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en-US" altLang="ko-KR" sz="1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(‘20) 25.8</a:t>
            </a:r>
            <a:r>
              <a:rPr lang="ko-KR" altLang="en-US" sz="1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8FB438-E585-44F3-952A-EEBCCA779634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D6516-E4FA-4579-AC25-08722D47F1C3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D6EF1-54B2-41A4-B555-7CFD5938D5AE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021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B2FC94-A8C5-43C0-A52E-51945C448E3D}"/>
              </a:ext>
            </a:extLst>
          </p:cNvPr>
          <p:cNvSpPr/>
          <p:nvPr/>
        </p:nvSpPr>
        <p:spPr>
          <a:xfrm>
            <a:off x="672498" y="2600421"/>
            <a:ext cx="703040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BA3FF8-6D0E-4635-BD66-05CA7D433A02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08F824-96B5-4D2A-9807-A7ECA4C7067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54D04-4E25-4AD9-863C-45639E615A3B}"/>
              </a:ext>
            </a:extLst>
          </p:cNvPr>
          <p:cNvSpPr txBox="1"/>
          <p:nvPr/>
        </p:nvSpPr>
        <p:spPr>
          <a:xfrm>
            <a:off x="2278870" y="589774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5F27F1-457B-43E7-B29F-A8962C43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32" y="1089731"/>
            <a:ext cx="3754029" cy="5148383"/>
          </a:xfrm>
          <a:prstGeom prst="rect">
            <a:avLst/>
          </a:prstGeom>
        </p:spPr>
      </p:pic>
      <p:sp>
        <p:nvSpPr>
          <p:cNvPr id="29" name="TextBox 24">
            <a:extLst>
              <a:ext uri="{FF2B5EF4-FFF2-40B4-BE49-F238E27FC236}">
                <a16:creationId xmlns:a16="http://schemas.microsoft.com/office/drawing/2014/main" id="{D39A37A5-6655-424D-BFD5-5A1513ACD4C0}"/>
              </a:ext>
            </a:extLst>
          </p:cNvPr>
          <p:cNvSpPr txBox="1"/>
          <p:nvPr/>
        </p:nvSpPr>
        <p:spPr>
          <a:xfrm>
            <a:off x="6067425" y="1489451"/>
            <a:ext cx="3013967" cy="756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귀농귀촌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실태조사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주요결과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농림축산식품부 보도자료 참고</a:t>
            </a:r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5885672" y="3219677"/>
            <a:ext cx="4347783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❍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작목 선택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defTabSz="914400"/>
            <a:r>
              <a:rPr lang="ko-KR" altLang="en-US" sz="1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소득 작목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ko-KR" altLang="en-US" sz="1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과수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(22.5%), </a:t>
            </a:r>
            <a:r>
              <a:rPr lang="ko-KR" altLang="en-US" sz="14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논벼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(21.9%),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노지 채소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(20.2%),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 채소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(10.7%)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순으로 응답</a:t>
            </a:r>
            <a:endParaRPr lang="en-US" altLang="ko-KR" sz="14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defTabSz="914400"/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❍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작목 선택 이유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재배의 용이성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%),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소득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%)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주변인 권유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(16.9%),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특화</a:t>
            </a:r>
            <a:r>
              <a:rPr kumimoji="0" lang="ko-KR" alt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작목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(8.5%)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순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응답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2C490-6DAE-40BD-8F19-07A60A762173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BE26FB-CCBA-4127-8F11-2D9E622F2001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77489-8820-4C21-9B68-93C81FBD08B5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05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EB2F3B3-8A9F-4FAF-A727-43FE788D4A1A}"/>
              </a:ext>
            </a:extLst>
          </p:cNvPr>
          <p:cNvSpPr/>
          <p:nvPr/>
        </p:nvSpPr>
        <p:spPr>
          <a:xfrm>
            <a:off x="672498" y="2600421"/>
            <a:ext cx="703040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BA3FF8-6D0E-4635-BD66-05CA7D433A02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08F824-96B5-4D2A-9807-A7ECA4C7067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54D04-4E25-4AD9-863C-45639E615A3B}"/>
              </a:ext>
            </a:extLst>
          </p:cNvPr>
          <p:cNvSpPr txBox="1"/>
          <p:nvPr/>
        </p:nvSpPr>
        <p:spPr>
          <a:xfrm>
            <a:off x="2278870" y="589774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5F27F1-457B-43E7-B29F-A8962C43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5558217" y="4076076"/>
            <a:ext cx="4347783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❍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영농기술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경험부족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defTabSz="914400"/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30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대 이하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(33.4%),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 40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대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(23.8%), 50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대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(35.2%)</a:t>
            </a:r>
            <a:r>
              <a:rPr lang="en-US" altLang="ko-KR" dirty="0">
                <a:ea typeface="나눔바른고딕" panose="020B0603020101020101" pitchFamily="50" charset="-127"/>
              </a:rPr>
              <a:t>,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60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대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(44.5%), 70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대 이상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(35.7%)</a:t>
            </a:r>
            <a:r>
              <a:rPr lang="ko-KR" altLang="en-US" dirty="0">
                <a:ea typeface="나눔바른고딕" panose="020B0603020101020101" pitchFamily="50" charset="-127"/>
              </a:rPr>
              <a:t>이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</a:rPr>
              <a:t> 영농활동 수행 시 어려움 중 높은 비중을 차지</a:t>
            </a:r>
            <a:endParaRPr kumimoji="0" lang="en-US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80" y="1851177"/>
            <a:ext cx="4432300" cy="20202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EF6DA2-2359-4330-ABA4-DB4289144C10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C5E0B-16CD-4943-8217-13629E5210C3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A24EE6-229A-4241-8D1D-4021AF86851E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7D17CFCD-3883-47B3-BDB2-EC0CA2B97236}"/>
              </a:ext>
            </a:extLst>
          </p:cNvPr>
          <p:cNvSpPr txBox="1"/>
          <p:nvPr/>
        </p:nvSpPr>
        <p:spPr>
          <a:xfrm>
            <a:off x="6790334" y="2483247"/>
            <a:ext cx="2666114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귀농귀촌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실태와 시사점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한국농촌경제연구원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93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44DC869-7EB0-4C86-A40A-A48E08C9175C}"/>
              </a:ext>
            </a:extLst>
          </p:cNvPr>
          <p:cNvSpPr/>
          <p:nvPr/>
        </p:nvSpPr>
        <p:spPr>
          <a:xfrm>
            <a:off x="672498" y="2600421"/>
            <a:ext cx="703040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B06E59-D8E4-40AE-BC20-6DFE81C1DFDD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8A946-985A-4A3D-AE7A-CD036F14AD02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0430D4-9C79-4A4A-976B-4E4F12B936EF}"/>
              </a:ext>
            </a:extLst>
          </p:cNvPr>
          <p:cNvSpPr txBox="1"/>
          <p:nvPr/>
        </p:nvSpPr>
        <p:spPr>
          <a:xfrm>
            <a:off x="2278870" y="589774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2352A-7D23-46AC-A21F-973756A47CF0}"/>
              </a:ext>
            </a:extLst>
          </p:cNvPr>
          <p:cNvSpPr txBox="1"/>
          <p:nvPr/>
        </p:nvSpPr>
        <p:spPr>
          <a:xfrm>
            <a:off x="2291570" y="157057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3B6CA1-C3C1-4594-ADB5-A54FE65B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19DE98-1234-4014-84D6-3018955E7A99}"/>
              </a:ext>
            </a:extLst>
          </p:cNvPr>
          <p:cNvSpPr txBox="1"/>
          <p:nvPr/>
        </p:nvSpPr>
        <p:spPr>
          <a:xfrm>
            <a:off x="2278870" y="2224255"/>
            <a:ext cx="6296917" cy="1983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농업의 비전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발전 가능성을 보고 귀농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인구가 증가하는 추세지만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농업 기술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부족이 실패 요인으로 작용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인구 과반수 이상의 인원이 귀농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교육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이수하지 않음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8CCD0-6B2E-440B-BDA5-AD49E29C1800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1486FE-71B2-43CA-99A4-7FB52D517A65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ADC92F-7D99-4933-A561-63B8D4A7E3AB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86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6C6A185-6D5C-4735-AC71-740ADDA43C9B}"/>
              </a:ext>
            </a:extLst>
          </p:cNvPr>
          <p:cNvSpPr/>
          <p:nvPr/>
        </p:nvSpPr>
        <p:spPr>
          <a:xfrm>
            <a:off x="4641913" y="1313096"/>
            <a:ext cx="2017888" cy="294374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58977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4E82639-2DE2-4241-9361-97F0B3505D7F}"/>
              </a:ext>
            </a:extLst>
          </p:cNvPr>
          <p:cNvSpPr/>
          <p:nvPr/>
        </p:nvSpPr>
        <p:spPr>
          <a:xfrm>
            <a:off x="672498" y="2821215"/>
            <a:ext cx="660727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AEB148-4AA9-4351-98A8-78E4BD7E1071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0D3748-0630-4564-9573-254E3C94B0DF}"/>
              </a:ext>
            </a:extLst>
          </p:cNvPr>
          <p:cNvSpPr txBox="1"/>
          <p:nvPr/>
        </p:nvSpPr>
        <p:spPr>
          <a:xfrm>
            <a:off x="4751806" y="1308837"/>
            <a:ext cx="17432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3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귀농귀촌종합센터</a:t>
            </a:r>
            <a:endParaRPr lang="ko-KR" altLang="en-US" sz="1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A6D315-0C87-4C81-9A94-712331FF28A0}"/>
              </a:ext>
            </a:extLst>
          </p:cNvPr>
          <p:cNvSpPr/>
          <p:nvPr/>
        </p:nvSpPr>
        <p:spPr>
          <a:xfrm>
            <a:off x="2444034" y="4721129"/>
            <a:ext cx="6576871" cy="1133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78EAF-451F-4ED7-932E-B0B69420541E}"/>
              </a:ext>
            </a:extLst>
          </p:cNvPr>
          <p:cNvSpPr/>
          <p:nvPr/>
        </p:nvSpPr>
        <p:spPr>
          <a:xfrm>
            <a:off x="2444034" y="4423405"/>
            <a:ext cx="6576871" cy="30777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01E8C7-A109-4DB7-A3B5-51EAE8980EB5}"/>
              </a:ext>
            </a:extLst>
          </p:cNvPr>
          <p:cNvSpPr txBox="1"/>
          <p:nvPr/>
        </p:nvSpPr>
        <p:spPr>
          <a:xfrm>
            <a:off x="3794543" y="4423404"/>
            <a:ext cx="54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E7AD22-BC05-4CB8-9EB2-C4026C292C36}"/>
              </a:ext>
            </a:extLst>
          </p:cNvPr>
          <p:cNvSpPr txBox="1"/>
          <p:nvPr/>
        </p:nvSpPr>
        <p:spPr>
          <a:xfrm>
            <a:off x="7096542" y="4423404"/>
            <a:ext cx="54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B6003FB-AA05-4E45-8222-BD7E391C6EF2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>
            <a:off x="5732470" y="4423405"/>
            <a:ext cx="0" cy="1431137"/>
          </a:xfrm>
          <a:prstGeom prst="line">
            <a:avLst/>
          </a:prstGeom>
          <a:ln w="12700">
            <a:solidFill>
              <a:schemeClr val="bg1">
                <a:alpha val="8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30D659-7C72-4575-BE0C-3BACFE9F6AAF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EF5D2E-3061-4C59-B849-149086FF6202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06CC02-54BA-417B-A024-3EA26D6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D3208-3C49-4933-B606-1A289AF22BF9}"/>
              </a:ext>
            </a:extLst>
          </p:cNvPr>
          <p:cNvSpPr txBox="1"/>
          <p:nvPr/>
        </p:nvSpPr>
        <p:spPr>
          <a:xfrm>
            <a:off x="2532841" y="5085115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바른고딕" panose="020B0603020101020101" pitchFamily="50" charset="-127"/>
              </a:rPr>
              <a:t>귀농 </a:t>
            </a:r>
            <a:r>
              <a:rPr lang="ko-KR" altLang="en-US" sz="1200" dirty="0" err="1">
                <a:ea typeface="나눔바른고딕" panose="020B0603020101020101" pitchFamily="50" charset="-127"/>
              </a:rPr>
              <a:t>귀촌</a:t>
            </a:r>
            <a:r>
              <a:rPr lang="ko-KR" altLang="en-US" sz="1200" dirty="0">
                <a:ea typeface="나눔바른고딕" panose="020B0603020101020101" pitchFamily="50" charset="-127"/>
              </a:rPr>
              <a:t> 정착 지원을 위한 교육프로그램 및 교육 정보의 링크가 다수 존재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6730DB-D6C7-42AB-B4D3-84FCBB3C385F}"/>
              </a:ext>
            </a:extLst>
          </p:cNvPr>
          <p:cNvSpPr txBox="1"/>
          <p:nvPr/>
        </p:nvSpPr>
        <p:spPr>
          <a:xfrm>
            <a:off x="5862272" y="5036640"/>
            <a:ext cx="3035300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-1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너무 많은 정보를 제공하고 있어 사용자에게 적합한 정보를 찾기에는 어려움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45" y="1769781"/>
            <a:ext cx="5513823" cy="25209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786427-F1B0-49CB-9847-48EA734E1B76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8F53D-5FFD-4EC8-9C93-643AD958BBDF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95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F83D28-AFA1-4A23-A7FE-37B3F6A4163C}"/>
              </a:ext>
            </a:extLst>
          </p:cNvPr>
          <p:cNvSpPr/>
          <p:nvPr/>
        </p:nvSpPr>
        <p:spPr>
          <a:xfrm>
            <a:off x="672498" y="2821215"/>
            <a:ext cx="660727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6C6A185-6D5C-4735-AC71-740ADDA43C9B}"/>
              </a:ext>
            </a:extLst>
          </p:cNvPr>
          <p:cNvSpPr/>
          <p:nvPr/>
        </p:nvSpPr>
        <p:spPr>
          <a:xfrm>
            <a:off x="4614481" y="1322240"/>
            <a:ext cx="2017888" cy="294374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58977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0D3748-0630-4564-9573-254E3C94B0DF}"/>
              </a:ext>
            </a:extLst>
          </p:cNvPr>
          <p:cNvSpPr txBox="1"/>
          <p:nvPr/>
        </p:nvSpPr>
        <p:spPr>
          <a:xfrm>
            <a:off x="4595186" y="1308835"/>
            <a:ext cx="2037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예산군농업기술센터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A6D315-0C87-4C81-9A94-712331FF28A0}"/>
              </a:ext>
            </a:extLst>
          </p:cNvPr>
          <p:cNvSpPr/>
          <p:nvPr/>
        </p:nvSpPr>
        <p:spPr>
          <a:xfrm>
            <a:off x="2444034" y="4721129"/>
            <a:ext cx="6576871" cy="1133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78EAF-451F-4ED7-932E-B0B69420541E}"/>
              </a:ext>
            </a:extLst>
          </p:cNvPr>
          <p:cNvSpPr/>
          <p:nvPr/>
        </p:nvSpPr>
        <p:spPr>
          <a:xfrm>
            <a:off x="2444034" y="4423405"/>
            <a:ext cx="6576871" cy="30777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01E8C7-A109-4DB7-A3B5-51EAE8980EB5}"/>
              </a:ext>
            </a:extLst>
          </p:cNvPr>
          <p:cNvSpPr txBox="1"/>
          <p:nvPr/>
        </p:nvSpPr>
        <p:spPr>
          <a:xfrm>
            <a:off x="3794543" y="4423404"/>
            <a:ext cx="54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E7AD22-BC05-4CB8-9EB2-C4026C292C36}"/>
              </a:ext>
            </a:extLst>
          </p:cNvPr>
          <p:cNvSpPr txBox="1"/>
          <p:nvPr/>
        </p:nvSpPr>
        <p:spPr>
          <a:xfrm>
            <a:off x="7096542" y="4423404"/>
            <a:ext cx="54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B6003FB-AA05-4E45-8222-BD7E391C6EF2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>
            <a:off x="5732470" y="4423405"/>
            <a:ext cx="0" cy="1431137"/>
          </a:xfrm>
          <a:prstGeom prst="line">
            <a:avLst/>
          </a:prstGeom>
          <a:ln w="12700">
            <a:solidFill>
              <a:schemeClr val="bg1">
                <a:alpha val="8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30D659-7C72-4575-BE0C-3BACFE9F6AAF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EF5D2E-3061-4C59-B849-149086FF6202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06CC02-54BA-417B-A024-3EA26D6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D3208-3C49-4933-B606-1A289AF22BF9}"/>
              </a:ext>
            </a:extLst>
          </p:cNvPr>
          <p:cNvSpPr txBox="1"/>
          <p:nvPr/>
        </p:nvSpPr>
        <p:spPr>
          <a:xfrm>
            <a:off x="2468833" y="5113567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건강관련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대처요령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예방 및 상세한 설명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6730DB-D6C7-42AB-B4D3-84FCBB3C385F}"/>
              </a:ext>
            </a:extLst>
          </p:cNvPr>
          <p:cNvSpPr txBox="1"/>
          <p:nvPr/>
        </p:nvSpPr>
        <p:spPr>
          <a:xfrm>
            <a:off x="5770832" y="5113567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-1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예산군이라는 지역적으로 한정되어 있어 타 지역에서는 사용이 어려움</a:t>
            </a:r>
            <a:endParaRPr lang="en-US" altLang="ko-KR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008" y="1669093"/>
            <a:ext cx="4842833" cy="2701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E33A21-E5FB-4591-8A14-BF5A8F8B7CBB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2C1021-0281-4B59-8E3D-1FC9BDD1CDE5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32601F-1BB0-4AAE-9AAB-CCCC570B39FF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126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C08F111-E8EB-4C3A-82F4-AEBDF9814695}"/>
              </a:ext>
            </a:extLst>
          </p:cNvPr>
          <p:cNvSpPr/>
          <p:nvPr/>
        </p:nvSpPr>
        <p:spPr>
          <a:xfrm>
            <a:off x="672498" y="2821215"/>
            <a:ext cx="660727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6C6A185-6D5C-4735-AC71-740ADDA43C9B}"/>
              </a:ext>
            </a:extLst>
          </p:cNvPr>
          <p:cNvSpPr/>
          <p:nvPr/>
        </p:nvSpPr>
        <p:spPr>
          <a:xfrm>
            <a:off x="4614481" y="1322240"/>
            <a:ext cx="2017888" cy="294374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58977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0D3748-0630-4564-9573-254E3C94B0DF}"/>
              </a:ext>
            </a:extLst>
          </p:cNvPr>
          <p:cNvSpPr txBox="1"/>
          <p:nvPr/>
        </p:nvSpPr>
        <p:spPr>
          <a:xfrm>
            <a:off x="4614481" y="1308837"/>
            <a:ext cx="201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영양군귀농귀촌센터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A6D315-0C87-4C81-9A94-712331FF28A0}"/>
              </a:ext>
            </a:extLst>
          </p:cNvPr>
          <p:cNvSpPr/>
          <p:nvPr/>
        </p:nvSpPr>
        <p:spPr>
          <a:xfrm>
            <a:off x="2444034" y="4721129"/>
            <a:ext cx="6576871" cy="1133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78EAF-451F-4ED7-932E-B0B69420541E}"/>
              </a:ext>
            </a:extLst>
          </p:cNvPr>
          <p:cNvSpPr/>
          <p:nvPr/>
        </p:nvSpPr>
        <p:spPr>
          <a:xfrm>
            <a:off x="2444034" y="4423405"/>
            <a:ext cx="6576871" cy="307777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01E8C7-A109-4DB7-A3B5-51EAE8980EB5}"/>
              </a:ext>
            </a:extLst>
          </p:cNvPr>
          <p:cNvSpPr txBox="1"/>
          <p:nvPr/>
        </p:nvSpPr>
        <p:spPr>
          <a:xfrm>
            <a:off x="3794543" y="4423404"/>
            <a:ext cx="54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E7AD22-BC05-4CB8-9EB2-C4026C292C36}"/>
              </a:ext>
            </a:extLst>
          </p:cNvPr>
          <p:cNvSpPr txBox="1"/>
          <p:nvPr/>
        </p:nvSpPr>
        <p:spPr>
          <a:xfrm>
            <a:off x="7096542" y="4423404"/>
            <a:ext cx="54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B6003FB-AA05-4E45-8222-BD7E391C6EF2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>
            <a:off x="5732470" y="4423405"/>
            <a:ext cx="0" cy="1431137"/>
          </a:xfrm>
          <a:prstGeom prst="line">
            <a:avLst/>
          </a:prstGeom>
          <a:ln w="12700">
            <a:solidFill>
              <a:schemeClr val="bg1">
                <a:alpha val="8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30D659-7C72-4575-BE0C-3BACFE9F6AAF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EF5D2E-3061-4C59-B849-149086FF6202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06CC02-54BA-417B-A024-3EA26D6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5D3208-3C49-4933-B606-1A289AF22BF9}"/>
              </a:ext>
            </a:extLst>
          </p:cNvPr>
          <p:cNvSpPr txBox="1"/>
          <p:nvPr/>
        </p:nvSpPr>
        <p:spPr>
          <a:xfrm>
            <a:off x="2532841" y="5125043"/>
            <a:ext cx="303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한눈에 보기 쉬운 정렬 및 아이콘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6730DB-D6C7-42AB-B4D3-84FCBB3C385F}"/>
              </a:ext>
            </a:extLst>
          </p:cNvPr>
          <p:cNvSpPr txBox="1"/>
          <p:nvPr/>
        </p:nvSpPr>
        <p:spPr>
          <a:xfrm>
            <a:off x="5821277" y="5032710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영양군에 대한 서비스 페이지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귀촌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사이트로 보기는 힘듦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26" y="1723313"/>
            <a:ext cx="3231162" cy="23520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22" y="1869872"/>
            <a:ext cx="3542948" cy="20188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FA0B1F-A35E-40EA-8EF2-78100CA72150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566F7D-9141-4E53-BF8B-3DB97A68F95B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359FC-AF37-428F-9D24-5E93C3492C71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740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5711869-9D73-470D-8DBD-DB9FD021FBCB}"/>
              </a:ext>
            </a:extLst>
          </p:cNvPr>
          <p:cNvSpPr/>
          <p:nvPr/>
        </p:nvSpPr>
        <p:spPr>
          <a:xfrm>
            <a:off x="672498" y="2821215"/>
            <a:ext cx="660727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58977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30D659-7C72-4575-BE0C-3BACFE9F6AAF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EF5D2E-3061-4C59-B849-149086FF6202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48E2A8-3973-4129-8D96-56B1C416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49318E-6C68-45EB-8BBA-7DA05A4A881B}"/>
              </a:ext>
            </a:extLst>
          </p:cNvPr>
          <p:cNvSpPr txBox="1"/>
          <p:nvPr/>
        </p:nvSpPr>
        <p:spPr>
          <a:xfrm>
            <a:off x="2291570" y="157057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7D77A6-2CED-41A9-804E-750DCAF2F011}"/>
              </a:ext>
            </a:extLst>
          </p:cNvPr>
          <p:cNvSpPr txBox="1"/>
          <p:nvPr/>
        </p:nvSpPr>
        <p:spPr>
          <a:xfrm>
            <a:off x="2291570" y="2435189"/>
            <a:ext cx="483658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정착 지원을 위한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연결 서비스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직관적인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배치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별 간략하고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실속 있는 정보 제공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메신저플랫폼과 연동하여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플랫폼 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CAD178-C1B9-4A7D-A600-770AC6867BCE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9015E-C460-4820-89BE-F56C0256A676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1F2DD-E161-49D6-A699-D1817BF5F2FB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6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4E82639-2DE2-4241-9361-97F0B3505D7F}"/>
              </a:ext>
            </a:extLst>
          </p:cNvPr>
          <p:cNvSpPr/>
          <p:nvPr/>
        </p:nvSpPr>
        <p:spPr>
          <a:xfrm>
            <a:off x="672499" y="3039602"/>
            <a:ext cx="526857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AEB148-4AA9-4351-98A8-78E4BD7E1071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r>
              <a:rPr lang="en-US" altLang="ko-KR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  <a:endParaRPr lang="en-US" altLang="ko-KR" sz="894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AE2CFC-CD2E-49A0-A50F-F5D7BAA96963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DD6C23-967F-4151-B467-8F144201CAFC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1522F-814B-46E2-B589-447ECF224515}"/>
              </a:ext>
            </a:extLst>
          </p:cNvPr>
          <p:cNvSpPr txBox="1"/>
          <p:nvPr/>
        </p:nvSpPr>
        <p:spPr>
          <a:xfrm>
            <a:off x="2278870" y="589774"/>
            <a:ext cx="176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1-4. SWOT</a:t>
            </a:r>
            <a:endParaRPr lang="ko-KR" altLang="en-US" sz="2400" dirty="0">
              <a:solidFill>
                <a:srgbClr val="006F2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4799D6-B4F1-4A08-86FC-F6A84D7156FB}"/>
              </a:ext>
            </a:extLst>
          </p:cNvPr>
          <p:cNvSpPr/>
          <p:nvPr/>
        </p:nvSpPr>
        <p:spPr>
          <a:xfrm>
            <a:off x="2590061" y="4061068"/>
            <a:ext cx="2880117" cy="18724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1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EBA1ADD-9DBD-4C12-BEFC-AA7A4BC505BF}"/>
              </a:ext>
            </a:extLst>
          </p:cNvPr>
          <p:cNvSpPr/>
          <p:nvPr/>
        </p:nvSpPr>
        <p:spPr>
          <a:xfrm>
            <a:off x="6190663" y="4079222"/>
            <a:ext cx="2880117" cy="18724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1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A72B4F-1FDC-42A2-9051-6D4C8379BD37}"/>
              </a:ext>
            </a:extLst>
          </p:cNvPr>
          <p:cNvSpPr/>
          <p:nvPr/>
        </p:nvSpPr>
        <p:spPr>
          <a:xfrm>
            <a:off x="6190664" y="1540788"/>
            <a:ext cx="2880117" cy="187241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1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5A67F8-06DD-4CB0-8690-D89ADA4FC2E0}"/>
              </a:ext>
            </a:extLst>
          </p:cNvPr>
          <p:cNvSpPr/>
          <p:nvPr/>
        </p:nvSpPr>
        <p:spPr>
          <a:xfrm>
            <a:off x="2590061" y="1540996"/>
            <a:ext cx="2880117" cy="187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937F703-72FD-4371-B3E7-CA9955AE476D}"/>
              </a:ext>
            </a:extLst>
          </p:cNvPr>
          <p:cNvSpPr/>
          <p:nvPr/>
        </p:nvSpPr>
        <p:spPr>
          <a:xfrm>
            <a:off x="5182349" y="3103259"/>
            <a:ext cx="612373" cy="61237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</a:t>
            </a:r>
            <a:endParaRPr lang="ko-KR" altLang="en-US" sz="2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310077-F372-4747-A7BB-5CB227EC5A87}"/>
              </a:ext>
            </a:extLst>
          </p:cNvPr>
          <p:cNvSpPr/>
          <p:nvPr/>
        </p:nvSpPr>
        <p:spPr>
          <a:xfrm>
            <a:off x="2577687" y="1389037"/>
            <a:ext cx="732453" cy="3035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강점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A2D8ABE-D6CC-4B96-BD3B-834B322EA183}"/>
              </a:ext>
            </a:extLst>
          </p:cNvPr>
          <p:cNvSpPr/>
          <p:nvPr/>
        </p:nvSpPr>
        <p:spPr>
          <a:xfrm>
            <a:off x="5884477" y="3103259"/>
            <a:ext cx="612373" cy="61237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W</a:t>
            </a:r>
            <a:endParaRPr lang="ko-KR" altLang="en-US" sz="2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B90AAC9-7DE5-4436-8AA7-583BB23CD9DD}"/>
              </a:ext>
            </a:extLst>
          </p:cNvPr>
          <p:cNvSpPr/>
          <p:nvPr/>
        </p:nvSpPr>
        <p:spPr>
          <a:xfrm>
            <a:off x="5182349" y="3773036"/>
            <a:ext cx="612373" cy="61237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</a:t>
            </a:r>
            <a:endParaRPr lang="ko-KR" altLang="en-US" sz="2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253501-ECFF-4401-B7AC-849584B51A45}"/>
              </a:ext>
            </a:extLst>
          </p:cNvPr>
          <p:cNvSpPr/>
          <p:nvPr/>
        </p:nvSpPr>
        <p:spPr>
          <a:xfrm>
            <a:off x="5902429" y="3773036"/>
            <a:ext cx="612373" cy="61237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</a:t>
            </a:r>
            <a:endParaRPr lang="ko-KR" altLang="en-US" sz="2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0297F6E-BC42-4FCC-9F14-482D60CD9BE9}"/>
              </a:ext>
            </a:extLst>
          </p:cNvPr>
          <p:cNvSpPr/>
          <p:nvPr/>
        </p:nvSpPr>
        <p:spPr>
          <a:xfrm>
            <a:off x="8338327" y="1389245"/>
            <a:ext cx="732453" cy="30350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약점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C06D9F-63E2-4499-9288-F3254C0A21DA}"/>
              </a:ext>
            </a:extLst>
          </p:cNvPr>
          <p:cNvSpPr/>
          <p:nvPr/>
        </p:nvSpPr>
        <p:spPr>
          <a:xfrm>
            <a:off x="2577686" y="5781726"/>
            <a:ext cx="732453" cy="30350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기회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A04F5E2-C51F-4CE3-9BDA-293BECE3969D}"/>
              </a:ext>
            </a:extLst>
          </p:cNvPr>
          <p:cNvSpPr/>
          <p:nvPr/>
        </p:nvSpPr>
        <p:spPr>
          <a:xfrm>
            <a:off x="8338328" y="5781727"/>
            <a:ext cx="732453" cy="3035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위협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25D8C9-D3BB-472D-AC42-2F98B458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E279C6-E14F-461A-A02A-4D177DF29568}"/>
              </a:ext>
            </a:extLst>
          </p:cNvPr>
          <p:cNvSpPr/>
          <p:nvPr/>
        </p:nvSpPr>
        <p:spPr>
          <a:xfrm>
            <a:off x="1561802" y="2196402"/>
            <a:ext cx="4953000" cy="8540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처음 농업을 접하는 사용자에게  쉽게 접근이 가능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시각화 자료를 이용하여 직관적으로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정보 제공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C60B912-2E83-4714-AE0D-F90A00B66C9A}"/>
              </a:ext>
            </a:extLst>
          </p:cNvPr>
          <p:cNvSpPr/>
          <p:nvPr/>
        </p:nvSpPr>
        <p:spPr>
          <a:xfrm>
            <a:off x="5154221" y="2193798"/>
            <a:ext cx="4953000" cy="5790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지속적인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API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최신화가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 어려움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방대한 농작물 데이터로 인해 관리가 어려움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1397FB-00F9-46CB-BC69-4C6317D002D6}"/>
              </a:ext>
            </a:extLst>
          </p:cNvPr>
          <p:cNvSpPr/>
          <p:nvPr/>
        </p:nvSpPr>
        <p:spPr>
          <a:xfrm>
            <a:off x="1553619" y="4717408"/>
            <a:ext cx="4953000" cy="8540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청년층의 유입으로 인한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농촌지역 인구증가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농촌지역 경제 활성화 기대효과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0F23C8-E3C1-4454-85E3-BCC83F60EEC1}"/>
              </a:ext>
            </a:extLst>
          </p:cNvPr>
          <p:cNvSpPr/>
          <p:nvPr/>
        </p:nvSpPr>
        <p:spPr>
          <a:xfrm>
            <a:off x="5154221" y="4920182"/>
            <a:ext cx="4953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농업인구분포가 가장 많은 연령층에 대한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정보 전달이 어려울 수 있음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4319D9-20D0-4B62-9D6C-2DDFB43CA0C5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B409C4-C4B6-461B-913E-BC05EB98CB07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7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30EBED-2335-4C6A-A4D8-72B95E5D8C37}"/>
              </a:ext>
            </a:extLst>
          </p:cNvPr>
          <p:cNvSpPr/>
          <p:nvPr/>
        </p:nvSpPr>
        <p:spPr>
          <a:xfrm>
            <a:off x="3764155" y="2660923"/>
            <a:ext cx="2705666" cy="1445462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8BC5E0-C432-4E7E-83A3-07058B3B21D5}"/>
              </a:ext>
            </a:extLst>
          </p:cNvPr>
          <p:cNvSpPr txBox="1"/>
          <p:nvPr/>
        </p:nvSpPr>
        <p:spPr>
          <a:xfrm>
            <a:off x="4521313" y="2998933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26B4FD-1679-4459-A2EC-054618D089AE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7A7B30-780F-4075-9428-F6E1E4A5768C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B672FF-6015-4118-9D91-E420AE5B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95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EEDCD58-11D7-4FB8-BA09-829E4FE60341}"/>
              </a:ext>
            </a:extLst>
          </p:cNvPr>
          <p:cNvSpPr/>
          <p:nvPr/>
        </p:nvSpPr>
        <p:spPr>
          <a:xfrm>
            <a:off x="672499" y="3039602"/>
            <a:ext cx="526857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>
            <a:extLst>
              <a:ext uri="{FF2B5EF4-FFF2-40B4-BE49-F238E27FC236}">
                <a16:creationId xmlns:a16="http://schemas.microsoft.com/office/drawing/2014/main" id="{C220D297-81B4-470C-80C8-AB2981B6487D}"/>
              </a:ext>
            </a:extLst>
          </p:cNvPr>
          <p:cNvCxnSpPr>
            <a:stCxn id="56" idx="4"/>
          </p:cNvCxnSpPr>
          <p:nvPr/>
        </p:nvCxnSpPr>
        <p:spPr>
          <a:xfrm>
            <a:off x="592494" y="2242654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3">
            <a:extLst>
              <a:ext uri="{FF2B5EF4-FFF2-40B4-BE49-F238E27FC236}">
                <a16:creationId xmlns:a16="http://schemas.microsoft.com/office/drawing/2014/main" id="{5B3F74B5-EFA6-4E92-B555-00EA663A0973}"/>
              </a:ext>
            </a:extLst>
          </p:cNvPr>
          <p:cNvCxnSpPr>
            <a:endCxn id="57" idx="0"/>
          </p:cNvCxnSpPr>
          <p:nvPr/>
        </p:nvCxnSpPr>
        <p:spPr>
          <a:xfrm>
            <a:off x="592494" y="2840912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7">
            <a:extLst>
              <a:ext uri="{FF2B5EF4-FFF2-40B4-BE49-F238E27FC236}">
                <a16:creationId xmlns:a16="http://schemas.microsoft.com/office/drawing/2014/main" id="{9CEBF9B6-DF32-44AE-A98C-1D4D6A7E1122}"/>
              </a:ext>
            </a:extLst>
          </p:cNvPr>
          <p:cNvCxnSpPr>
            <a:cxnSpLocks/>
          </p:cNvCxnSpPr>
          <p:nvPr/>
        </p:nvCxnSpPr>
        <p:spPr>
          <a:xfrm>
            <a:off x="592494" y="4217759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0">
            <a:extLst>
              <a:ext uri="{FF2B5EF4-FFF2-40B4-BE49-F238E27FC236}">
                <a16:creationId xmlns:a16="http://schemas.microsoft.com/office/drawing/2014/main" id="{8EB57F51-8C39-4E50-827E-9426FE6F12A3}"/>
              </a:ext>
            </a:extLst>
          </p:cNvPr>
          <p:cNvCxnSpPr>
            <a:cxnSpLocks/>
          </p:cNvCxnSpPr>
          <p:nvPr/>
        </p:nvCxnSpPr>
        <p:spPr>
          <a:xfrm>
            <a:off x="592494" y="3714515"/>
            <a:ext cx="0" cy="1259137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3">
            <a:extLst>
              <a:ext uri="{FF2B5EF4-FFF2-40B4-BE49-F238E27FC236}">
                <a16:creationId xmlns:a16="http://schemas.microsoft.com/office/drawing/2014/main" id="{8AFC8C96-07A4-4162-ADCC-2E6E5EEEED40}"/>
              </a:ext>
            </a:extLst>
          </p:cNvPr>
          <p:cNvSpPr/>
          <p:nvPr/>
        </p:nvSpPr>
        <p:spPr>
          <a:xfrm>
            <a:off x="555393" y="2151329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11A9B165-6A6C-4493-B7EA-1F72B4758E9B}"/>
              </a:ext>
            </a:extLst>
          </p:cNvPr>
          <p:cNvSpPr/>
          <p:nvPr/>
        </p:nvSpPr>
        <p:spPr>
          <a:xfrm>
            <a:off x="555393" y="3984011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25A60-E788-4319-A3C4-995E417BC789}"/>
              </a:ext>
            </a:extLst>
          </p:cNvPr>
          <p:cNvSpPr txBox="1"/>
          <p:nvPr/>
        </p:nvSpPr>
        <p:spPr>
          <a:xfrm>
            <a:off x="764751" y="2124240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추출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AE2CFC-CD2E-49A0-A50F-F5D7BAA96963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DD6C23-967F-4151-B467-8F144201CAFC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1522F-814B-46E2-B589-447ECF224515}"/>
              </a:ext>
            </a:extLst>
          </p:cNvPr>
          <p:cNvSpPr txBox="1"/>
          <p:nvPr/>
        </p:nvSpPr>
        <p:spPr>
          <a:xfrm>
            <a:off x="2278870" y="589774"/>
            <a:ext cx="176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1-4. SWOT</a:t>
            </a:r>
            <a:endParaRPr lang="ko-KR" altLang="en-US" sz="2400" dirty="0">
              <a:solidFill>
                <a:srgbClr val="006F2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EBBDFC-CF81-4C1C-B81D-B93AD984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353F1-6601-41D2-8371-6EB8B7B5EB19}"/>
              </a:ext>
            </a:extLst>
          </p:cNvPr>
          <p:cNvSpPr/>
          <p:nvPr/>
        </p:nvSpPr>
        <p:spPr>
          <a:xfrm>
            <a:off x="2589340" y="4068683"/>
            <a:ext cx="2880117" cy="18724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E249E09-AC28-4ED6-BD00-B635B9E14315}"/>
              </a:ext>
            </a:extLst>
          </p:cNvPr>
          <p:cNvSpPr/>
          <p:nvPr/>
        </p:nvSpPr>
        <p:spPr>
          <a:xfrm>
            <a:off x="6189942" y="4086837"/>
            <a:ext cx="2880117" cy="18724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096F19-0E7A-4B12-A14F-4EE3B901D20B}"/>
              </a:ext>
            </a:extLst>
          </p:cNvPr>
          <p:cNvSpPr/>
          <p:nvPr/>
        </p:nvSpPr>
        <p:spPr>
          <a:xfrm>
            <a:off x="6189943" y="1548403"/>
            <a:ext cx="2880117" cy="187241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3FAFFF8-45C4-4032-BC51-30E51046BE39}"/>
              </a:ext>
            </a:extLst>
          </p:cNvPr>
          <p:cNvSpPr/>
          <p:nvPr/>
        </p:nvSpPr>
        <p:spPr>
          <a:xfrm>
            <a:off x="2589340" y="1548611"/>
            <a:ext cx="2880117" cy="187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C8E3C94-5E2F-41F1-8067-B9185EC8B233}"/>
              </a:ext>
            </a:extLst>
          </p:cNvPr>
          <p:cNvSpPr/>
          <p:nvPr/>
        </p:nvSpPr>
        <p:spPr>
          <a:xfrm>
            <a:off x="4737004" y="1396860"/>
            <a:ext cx="732453" cy="3035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SO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6ABC89-0796-4B75-9F8A-EE38BEA9FA42}"/>
              </a:ext>
            </a:extLst>
          </p:cNvPr>
          <p:cNvSpPr/>
          <p:nvPr/>
        </p:nvSpPr>
        <p:spPr>
          <a:xfrm>
            <a:off x="6189942" y="1396652"/>
            <a:ext cx="732453" cy="30350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WO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D89255-A612-4CCB-8C18-F68A963F73E8}"/>
              </a:ext>
            </a:extLst>
          </p:cNvPr>
          <p:cNvSpPr/>
          <p:nvPr/>
        </p:nvSpPr>
        <p:spPr>
          <a:xfrm>
            <a:off x="4737004" y="3935086"/>
            <a:ext cx="732453" cy="30350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ST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55CF82A-ADEE-44D4-B4D8-B43DC604B4E3}"/>
              </a:ext>
            </a:extLst>
          </p:cNvPr>
          <p:cNvSpPr/>
          <p:nvPr/>
        </p:nvSpPr>
        <p:spPr>
          <a:xfrm>
            <a:off x="6189943" y="3924667"/>
            <a:ext cx="732453" cy="3035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WT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1397FB-00F9-46CB-BC69-4C6317D002D6}"/>
              </a:ext>
            </a:extLst>
          </p:cNvPr>
          <p:cNvSpPr/>
          <p:nvPr/>
        </p:nvSpPr>
        <p:spPr>
          <a:xfrm>
            <a:off x="6310333" y="2195106"/>
            <a:ext cx="2639336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처음 시작하는 청년층이 재배하는 농작물을 토대로 농작물 데이터 관리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1397FB-00F9-46CB-BC69-4C6317D002D6}"/>
              </a:ext>
            </a:extLst>
          </p:cNvPr>
          <p:cNvSpPr/>
          <p:nvPr/>
        </p:nvSpPr>
        <p:spPr>
          <a:xfrm>
            <a:off x="1552898" y="1941193"/>
            <a:ext cx="4953000" cy="10868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처음 농업을 접하는 사용자들이 쉽게 접근이 가능해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최근 농촌지역의 유입이 증가한 청년층을 타겟팅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청년층의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역귀농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 방지와 고령화 사회 해결을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기대할 수 있다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397FB-00F9-46CB-BC69-4C6317D002D6}"/>
              </a:ext>
            </a:extLst>
          </p:cNvPr>
          <p:cNvSpPr/>
          <p:nvPr/>
        </p:nvSpPr>
        <p:spPr>
          <a:xfrm>
            <a:off x="2647914" y="4577848"/>
            <a:ext cx="276296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농업인구 분포가 가장 많은 연령층이 고령층인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만큼 최대한 시각화 자료를 이용하여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직관적으로 제공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00F23C8-E3C1-4454-85E3-BCC83F60EEC1}"/>
              </a:ext>
            </a:extLst>
          </p:cNvPr>
          <p:cNvSpPr/>
          <p:nvPr/>
        </p:nvSpPr>
        <p:spPr>
          <a:xfrm>
            <a:off x="6248516" y="4722960"/>
            <a:ext cx="276296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너무 빠른 변화는 </a:t>
            </a:r>
            <a:r>
              <a:rPr lang="ko-KR" altLang="en-US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중장년층으로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b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하여금 혼란이 올 수 있기에 추 후</a:t>
            </a:r>
            <a:b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 실버 버전 개발 예정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6A516D-890E-4B56-B679-45D2ADC6216B}"/>
              </a:ext>
            </a:extLst>
          </p:cNvPr>
          <p:cNvSpPr txBox="1"/>
          <p:nvPr/>
        </p:nvSpPr>
        <p:spPr>
          <a:xfrm>
            <a:off x="768670" y="2355474"/>
            <a:ext cx="1085407" cy="846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r>
              <a:rPr lang="en-US" altLang="ko-KR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</a:t>
            </a:r>
            <a:endParaRPr lang="en-US" altLang="ko-KR" sz="894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4CF3C9-E519-4C91-A1C5-93E3EE58DFDD}"/>
              </a:ext>
            </a:extLst>
          </p:cNvPr>
          <p:cNvSpPr txBox="1"/>
          <p:nvPr/>
        </p:nvSpPr>
        <p:spPr>
          <a:xfrm>
            <a:off x="267380" y="670881"/>
            <a:ext cx="13399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요구분석</a:t>
            </a:r>
            <a:endParaRPr lang="en-US" sz="28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75714-F235-439E-ACF4-2004D82CC151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60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30EBED-2335-4C6A-A4D8-72B95E5D8C37}"/>
              </a:ext>
            </a:extLst>
          </p:cNvPr>
          <p:cNvSpPr/>
          <p:nvPr/>
        </p:nvSpPr>
        <p:spPr>
          <a:xfrm>
            <a:off x="3764155" y="2660923"/>
            <a:ext cx="2705666" cy="1445462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8BC5E0-C432-4E7E-83A3-07058B3B21D5}"/>
              </a:ext>
            </a:extLst>
          </p:cNvPr>
          <p:cNvSpPr txBox="1"/>
          <p:nvPr/>
        </p:nvSpPr>
        <p:spPr>
          <a:xfrm>
            <a:off x="4521313" y="2998933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26B4FD-1679-4459-A2EC-054618D089AE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7A7B30-780F-4075-9428-F6E1E4A5768C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B672FF-6015-4118-9D91-E420AE5B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6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212182-217B-4DCD-968E-01D53D70BAB6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cxnSpLocks/>
          </p:cNvCxnSpPr>
          <p:nvPr/>
        </p:nvCxnSpPr>
        <p:spPr>
          <a:xfrm>
            <a:off x="592494" y="2088083"/>
            <a:ext cx="0" cy="200574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00A1E-2916-4029-BE63-7581860EAE90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96C8C3-0B70-441A-AAA1-D237DEE477A5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EE6518C-8468-4D11-B40A-5517203C6AE3}"/>
              </a:ext>
            </a:extLst>
          </p:cNvPr>
          <p:cNvSpPr/>
          <p:nvPr/>
        </p:nvSpPr>
        <p:spPr>
          <a:xfrm>
            <a:off x="672498" y="2198213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FB7D0-7888-49C0-B947-D13EB9CE27A5}"/>
              </a:ext>
            </a:extLst>
          </p:cNvPr>
          <p:cNvSpPr txBox="1"/>
          <p:nvPr/>
        </p:nvSpPr>
        <p:spPr>
          <a:xfrm>
            <a:off x="772331" y="2163648"/>
            <a:ext cx="1215019" cy="408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281B1-C937-463F-9A26-4B00295D9B90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4BC42-E5C0-4F38-8B74-46D28303DC8D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6D77DC-4EEE-440A-930C-A64C7C52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56" y="2179925"/>
            <a:ext cx="7672415" cy="34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68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cxnSpLocks/>
          </p:cNvCxnSpPr>
          <p:nvPr/>
        </p:nvCxnSpPr>
        <p:spPr>
          <a:xfrm>
            <a:off x="592494" y="2088083"/>
            <a:ext cx="0" cy="200574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D36CF-AC6F-4984-BC43-C3760BCDFEFC}"/>
              </a:ext>
            </a:extLst>
          </p:cNvPr>
          <p:cNvSpPr txBox="1"/>
          <p:nvPr/>
        </p:nvSpPr>
        <p:spPr>
          <a:xfrm>
            <a:off x="6538964" y="2912122"/>
            <a:ext cx="28248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카테고리 이미지를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클릭하여 해당 페이지로 이동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헤더는 고정되어 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반응형 웹페이지 활용해서 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지원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 보안 시스템 및 암호화 인증 적용한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시스템 및 소셜 로그인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Facebook)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E5E369-5BED-413D-8317-D3E615ED9B94}"/>
              </a:ext>
            </a:extLst>
          </p:cNvPr>
          <p:cNvSpPr/>
          <p:nvPr/>
        </p:nvSpPr>
        <p:spPr>
          <a:xfrm>
            <a:off x="2278870" y="1975720"/>
            <a:ext cx="853119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0B579-6730-43B1-B276-1955BD0D7427}"/>
              </a:ext>
            </a:extLst>
          </p:cNvPr>
          <p:cNvSpPr txBox="1"/>
          <p:nvPr/>
        </p:nvSpPr>
        <p:spPr>
          <a:xfrm>
            <a:off x="2278870" y="1374421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UI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rgbClr val="006F2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7D58F84-02C6-45E8-9FB6-9A2C04E5DB8A}"/>
              </a:ext>
            </a:extLst>
          </p:cNvPr>
          <p:cNvSpPr/>
          <p:nvPr/>
        </p:nvSpPr>
        <p:spPr>
          <a:xfrm>
            <a:off x="672498" y="2405841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78058B-A301-4AAA-8048-CADF246D3644}"/>
              </a:ext>
            </a:extLst>
          </p:cNvPr>
          <p:cNvSpPr txBox="1"/>
          <p:nvPr/>
        </p:nvSpPr>
        <p:spPr>
          <a:xfrm>
            <a:off x="772331" y="2163648"/>
            <a:ext cx="1215019" cy="408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894" dirty="0">
              <a:solidFill>
                <a:srgbClr val="7F7F7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endParaRPr lang="en-US" altLang="ko-KR" sz="89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9A55E-87E4-4D07-9134-37BD4998373A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71F3C-3C8F-4AC4-9790-925AEA56DB6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8DD5CE3-6B7D-481A-B05D-9616BA81A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06" y="2163647"/>
            <a:ext cx="1662767" cy="39936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F0225A-14AC-4DE7-BA26-5F43523DFC5F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7CB29C-8A3D-4BAB-BE1F-ADD15BE6E583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E70BF3-98B6-4088-A421-E4EC33511F58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48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CB2B0D-211A-47E0-B9A5-809E2354D916}"/>
              </a:ext>
            </a:extLst>
          </p:cNvPr>
          <p:cNvSpPr/>
          <p:nvPr/>
        </p:nvSpPr>
        <p:spPr>
          <a:xfrm>
            <a:off x="672498" y="2405841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cxnSpLocks/>
          </p:cNvCxnSpPr>
          <p:nvPr/>
        </p:nvCxnSpPr>
        <p:spPr>
          <a:xfrm>
            <a:off x="592494" y="2088083"/>
            <a:ext cx="0" cy="200574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D36CF-AC6F-4984-BC43-C3760BCDFEFC}"/>
              </a:ext>
            </a:extLst>
          </p:cNvPr>
          <p:cNvSpPr txBox="1"/>
          <p:nvPr/>
        </p:nvSpPr>
        <p:spPr>
          <a:xfrm>
            <a:off x="6538964" y="2912122"/>
            <a:ext cx="24593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Nong4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및 사용 방법에 대한 영상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카테고리별 이미지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 페이지로 이동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페이지로 이동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제외한 모든 페이지 우측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하단부에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고정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E5E369-5BED-413D-8317-D3E615ED9B94}"/>
              </a:ext>
            </a:extLst>
          </p:cNvPr>
          <p:cNvSpPr/>
          <p:nvPr/>
        </p:nvSpPr>
        <p:spPr>
          <a:xfrm>
            <a:off x="2278870" y="1975720"/>
            <a:ext cx="1210588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78058B-A301-4AAA-8048-CADF246D3644}"/>
              </a:ext>
            </a:extLst>
          </p:cNvPr>
          <p:cNvSpPr txBox="1"/>
          <p:nvPr/>
        </p:nvSpPr>
        <p:spPr>
          <a:xfrm>
            <a:off x="772331" y="2163648"/>
            <a:ext cx="1215019" cy="408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894" dirty="0">
              <a:solidFill>
                <a:srgbClr val="7F7F7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endParaRPr lang="en-US" altLang="ko-KR" sz="89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9A55E-87E4-4D07-9134-37BD4998373A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71F3C-3C8F-4AC4-9790-925AEA56DB6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CBA2E-FCD5-4346-8477-61D321D62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64" y="2496864"/>
            <a:ext cx="2975108" cy="37188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C8CF75-BDAB-4117-85D5-6B8CFA82DE12}"/>
              </a:ext>
            </a:extLst>
          </p:cNvPr>
          <p:cNvSpPr txBox="1"/>
          <p:nvPr/>
        </p:nvSpPr>
        <p:spPr>
          <a:xfrm>
            <a:off x="2278870" y="1374421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UI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rgbClr val="006F2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1C8F7-B6B0-4D29-A39C-C75EA8856A58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53609-E2FC-4787-9262-BFFBE5347357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5569D-8044-4981-A5B0-08FE43760B8D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498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439CDC8-6CF4-4596-81AB-4B3BF6ED99E2}"/>
              </a:ext>
            </a:extLst>
          </p:cNvPr>
          <p:cNvSpPr/>
          <p:nvPr/>
        </p:nvSpPr>
        <p:spPr>
          <a:xfrm>
            <a:off x="672498" y="2405841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cxnSpLocks/>
          </p:cNvCxnSpPr>
          <p:nvPr/>
        </p:nvCxnSpPr>
        <p:spPr>
          <a:xfrm>
            <a:off x="592494" y="2088083"/>
            <a:ext cx="0" cy="200574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D36CF-AC6F-4984-BC43-C3760BCDFEFC}"/>
              </a:ext>
            </a:extLst>
          </p:cNvPr>
          <p:cNvSpPr txBox="1"/>
          <p:nvPr/>
        </p:nvSpPr>
        <p:spPr>
          <a:xfrm>
            <a:off x="6538964" y="2912122"/>
            <a:ext cx="2896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페이지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해당페이지로 이동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원클릭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농업기술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단계별로 필요한 기술 및 지식들을 보여줌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주제별 짧은 기술동영상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주제별 짧은 영상을 활용하여 알맞은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가이드라인 제공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E5E369-5BED-413D-8317-D3E615ED9B94}"/>
              </a:ext>
            </a:extLst>
          </p:cNvPr>
          <p:cNvSpPr/>
          <p:nvPr/>
        </p:nvSpPr>
        <p:spPr>
          <a:xfrm>
            <a:off x="2278870" y="1975720"/>
            <a:ext cx="2082621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78058B-A301-4AAA-8048-CADF246D3644}"/>
              </a:ext>
            </a:extLst>
          </p:cNvPr>
          <p:cNvSpPr txBox="1"/>
          <p:nvPr/>
        </p:nvSpPr>
        <p:spPr>
          <a:xfrm>
            <a:off x="772331" y="2163648"/>
            <a:ext cx="1215019" cy="408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894" dirty="0">
              <a:solidFill>
                <a:srgbClr val="7F7F7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endParaRPr lang="en-US" altLang="ko-KR" sz="89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9A55E-87E4-4D07-9134-37BD4998373A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71F3C-3C8F-4AC4-9790-925AEA56DB6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64BE46-F2EE-4C37-8E99-CFB9CCC7CCC8}"/>
              </a:ext>
            </a:extLst>
          </p:cNvPr>
          <p:cNvGrpSpPr/>
          <p:nvPr/>
        </p:nvGrpSpPr>
        <p:grpSpPr>
          <a:xfrm>
            <a:off x="2344463" y="2750368"/>
            <a:ext cx="4030490" cy="2515470"/>
            <a:chOff x="2278870" y="2722635"/>
            <a:chExt cx="4397358" cy="274443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414F4D-16FA-4F75-B70D-B358D8CF7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8870" y="2722635"/>
              <a:ext cx="2201688" cy="137605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E419B8-A5AB-48A7-964A-4991DA0A5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549" y="2722636"/>
              <a:ext cx="2198679" cy="137417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135B399-F116-408E-8689-46D82632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4095877"/>
              <a:ext cx="2193909" cy="137119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8377153-25F3-4DD7-B895-4B2D0030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2778" y="4095879"/>
              <a:ext cx="2193907" cy="1371192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1B75608-2D7C-459A-A06F-A241A069465B}"/>
              </a:ext>
            </a:extLst>
          </p:cNvPr>
          <p:cNvSpPr txBox="1"/>
          <p:nvPr/>
        </p:nvSpPr>
        <p:spPr>
          <a:xfrm>
            <a:off x="3753866" y="363003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B4D0D8-A4EC-450E-B770-FAFBAE76158D}"/>
              </a:ext>
            </a:extLst>
          </p:cNvPr>
          <p:cNvSpPr txBox="1"/>
          <p:nvPr/>
        </p:nvSpPr>
        <p:spPr>
          <a:xfrm>
            <a:off x="4358889" y="363689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E0EAAF-5663-42AD-919E-C440FC381D19}"/>
              </a:ext>
            </a:extLst>
          </p:cNvPr>
          <p:cNvSpPr txBox="1"/>
          <p:nvPr/>
        </p:nvSpPr>
        <p:spPr>
          <a:xfrm>
            <a:off x="3758630" y="40062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AE294-4506-4A12-8385-C16BF6CA2245}"/>
              </a:ext>
            </a:extLst>
          </p:cNvPr>
          <p:cNvSpPr txBox="1"/>
          <p:nvPr/>
        </p:nvSpPr>
        <p:spPr>
          <a:xfrm>
            <a:off x="4364084" y="401306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전문가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20A092-BC80-46F7-83B1-2FE5D054477A}"/>
              </a:ext>
            </a:extLst>
          </p:cNvPr>
          <p:cNvSpPr txBox="1"/>
          <p:nvPr/>
        </p:nvSpPr>
        <p:spPr>
          <a:xfrm>
            <a:off x="2278870" y="1374421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UI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rgbClr val="006F2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03840F-2079-40A6-9CFF-5F260FC82E66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15F3B-62D6-4BAB-B7AB-6E8B6A13442C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F76603-5154-43D4-A264-20173604E477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97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67429E-0460-455B-839E-3226CB048572}"/>
              </a:ext>
            </a:extLst>
          </p:cNvPr>
          <p:cNvSpPr/>
          <p:nvPr/>
        </p:nvSpPr>
        <p:spPr>
          <a:xfrm>
            <a:off x="672498" y="2405841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cxnSpLocks/>
          </p:cNvCxnSpPr>
          <p:nvPr/>
        </p:nvCxnSpPr>
        <p:spPr>
          <a:xfrm>
            <a:off x="592494" y="2088083"/>
            <a:ext cx="0" cy="200574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D36CF-AC6F-4984-BC43-C3760BCDFEFC}"/>
              </a:ext>
            </a:extLst>
          </p:cNvPr>
          <p:cNvSpPr txBox="1"/>
          <p:nvPr/>
        </p:nvSpPr>
        <p:spPr>
          <a:xfrm>
            <a:off x="6538964" y="2912122"/>
            <a:ext cx="27863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Nong4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톡톡 클릭 시 카카오톡 채널을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활성화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정보를 검색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선택을 통해 정보를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게시판 페이지로 이동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E5E369-5BED-413D-8317-D3E615ED9B94}"/>
              </a:ext>
            </a:extLst>
          </p:cNvPr>
          <p:cNvSpPr/>
          <p:nvPr/>
        </p:nvSpPr>
        <p:spPr>
          <a:xfrm>
            <a:off x="2278870" y="1975720"/>
            <a:ext cx="1672253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78058B-A301-4AAA-8048-CADF246D3644}"/>
              </a:ext>
            </a:extLst>
          </p:cNvPr>
          <p:cNvSpPr txBox="1"/>
          <p:nvPr/>
        </p:nvSpPr>
        <p:spPr>
          <a:xfrm>
            <a:off x="772331" y="2163648"/>
            <a:ext cx="1215019" cy="408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894" dirty="0">
              <a:solidFill>
                <a:srgbClr val="7F7F7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endParaRPr lang="en-US" altLang="ko-KR" sz="89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9A55E-87E4-4D07-9134-37BD4998373A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71F3C-3C8F-4AC4-9790-925AEA56DB6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6E9838-8AAD-4E7F-8F98-82D8F2D2A73E}"/>
              </a:ext>
            </a:extLst>
          </p:cNvPr>
          <p:cNvSpPr txBox="1"/>
          <p:nvPr/>
        </p:nvSpPr>
        <p:spPr>
          <a:xfrm>
            <a:off x="2278870" y="1374421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UI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rgbClr val="006F2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BE1EB-8FA2-4F1B-BF73-9130201CBABD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6EC05-58B7-43D7-B5B6-95C57D876280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C707BB-5F32-43F4-AC1F-3AE0BE5D7C98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BD1693A-9E5B-4B9E-B90A-FA516D0B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63" y="2747200"/>
            <a:ext cx="4030489" cy="25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6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CB13ED9-CA8C-44F7-828D-492C2BBF25A0}"/>
              </a:ext>
            </a:extLst>
          </p:cNvPr>
          <p:cNvSpPr/>
          <p:nvPr/>
        </p:nvSpPr>
        <p:spPr>
          <a:xfrm>
            <a:off x="672498" y="2405841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cxnSpLocks/>
          </p:cNvCxnSpPr>
          <p:nvPr/>
        </p:nvCxnSpPr>
        <p:spPr>
          <a:xfrm>
            <a:off x="592494" y="2088083"/>
            <a:ext cx="0" cy="200574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D36CF-AC6F-4984-BC43-C3760BCDFEFC}"/>
              </a:ext>
            </a:extLst>
          </p:cNvPr>
          <p:cNvSpPr txBox="1"/>
          <p:nvPr/>
        </p:nvSpPr>
        <p:spPr>
          <a:xfrm>
            <a:off x="6538964" y="2912122"/>
            <a:ext cx="25667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게시판의 카테고리별 이미지 클릭 시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페이지로 이동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기능 활성화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기준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직관적인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디자인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인포그래픽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일정시간마다 바뀌는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TIP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활성화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E5E369-5BED-413D-8317-D3E615ED9B94}"/>
              </a:ext>
            </a:extLst>
          </p:cNvPr>
          <p:cNvSpPr/>
          <p:nvPr/>
        </p:nvSpPr>
        <p:spPr>
          <a:xfrm>
            <a:off x="2278870" y="1975720"/>
            <a:ext cx="1467068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78058B-A301-4AAA-8048-CADF246D3644}"/>
              </a:ext>
            </a:extLst>
          </p:cNvPr>
          <p:cNvSpPr txBox="1"/>
          <p:nvPr/>
        </p:nvSpPr>
        <p:spPr>
          <a:xfrm>
            <a:off x="772331" y="2163648"/>
            <a:ext cx="1215019" cy="408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894" dirty="0">
              <a:solidFill>
                <a:srgbClr val="7F7F7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endParaRPr lang="en-US" altLang="ko-KR" sz="89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9A55E-87E4-4D07-9134-37BD4998373A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71F3C-3C8F-4AC4-9790-925AEA56DB6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F0B836D-AAA4-453E-A45E-2F6DD3E1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63" y="2747200"/>
            <a:ext cx="4030489" cy="2519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7212CC-70F6-4080-812E-657083A70C06}"/>
              </a:ext>
            </a:extLst>
          </p:cNvPr>
          <p:cNvSpPr txBox="1"/>
          <p:nvPr/>
        </p:nvSpPr>
        <p:spPr>
          <a:xfrm>
            <a:off x="2278870" y="1374421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UI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rgbClr val="006F2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EEF3C-B19A-4306-98EF-C31E512FF431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500A8-8910-47F3-ADB7-9875C9CECB83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278C0C-59BF-4FAF-902B-80ED4EDE03BE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112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68593B-8F68-4ABF-B1EB-5F6B58117D2D}"/>
              </a:ext>
            </a:extLst>
          </p:cNvPr>
          <p:cNvSpPr/>
          <p:nvPr/>
        </p:nvSpPr>
        <p:spPr>
          <a:xfrm>
            <a:off x="672498" y="2405841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cxnSpLocks/>
          </p:cNvCxnSpPr>
          <p:nvPr/>
        </p:nvCxnSpPr>
        <p:spPr>
          <a:xfrm>
            <a:off x="592494" y="2088083"/>
            <a:ext cx="0" cy="200574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D36CF-AC6F-4984-BC43-C3760BCDFEFC}"/>
              </a:ext>
            </a:extLst>
          </p:cNvPr>
          <p:cNvSpPr txBox="1"/>
          <p:nvPr/>
        </p:nvSpPr>
        <p:spPr>
          <a:xfrm>
            <a:off x="6538964" y="2912122"/>
            <a:ext cx="23262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 클릭 시 접수 페이지로 이동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불편한 점에 대한 개선사항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반영후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개선점을 보여줌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시스템을 통한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헬프데스크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E5E369-5BED-413D-8317-D3E615ED9B94}"/>
              </a:ext>
            </a:extLst>
          </p:cNvPr>
          <p:cNvSpPr/>
          <p:nvPr/>
        </p:nvSpPr>
        <p:spPr>
          <a:xfrm>
            <a:off x="2278870" y="1975720"/>
            <a:ext cx="1467068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페이지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78058B-A301-4AAA-8048-CADF246D3644}"/>
              </a:ext>
            </a:extLst>
          </p:cNvPr>
          <p:cNvSpPr txBox="1"/>
          <p:nvPr/>
        </p:nvSpPr>
        <p:spPr>
          <a:xfrm>
            <a:off x="772331" y="2163648"/>
            <a:ext cx="1215019" cy="408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894" dirty="0">
              <a:solidFill>
                <a:srgbClr val="7F7F7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endParaRPr lang="en-US" altLang="ko-KR" sz="89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9A55E-87E4-4D07-9134-37BD4998373A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71F3C-3C8F-4AC4-9790-925AEA56DB66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7E2016-C730-4C3A-84A3-49F2D571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08" y="2747200"/>
            <a:ext cx="2015245" cy="25190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7A4986-EEF8-44A9-9174-210B9778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463" y="2747200"/>
            <a:ext cx="2015243" cy="2519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59F44-6030-4829-9D42-0C6179860A58}"/>
              </a:ext>
            </a:extLst>
          </p:cNvPr>
          <p:cNvSpPr txBox="1"/>
          <p:nvPr/>
        </p:nvSpPr>
        <p:spPr>
          <a:xfrm>
            <a:off x="2278870" y="1374421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UI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구현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rgbClr val="006F2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C90D7A-B680-48D6-A24F-67AA82D9D795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341244-93DD-4E06-B4BA-A1DB8B8C57CB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8781BC-CF4E-4A44-82CB-08424E40CD20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69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30EBED-2335-4C6A-A4D8-72B95E5D8C37}"/>
              </a:ext>
            </a:extLst>
          </p:cNvPr>
          <p:cNvSpPr/>
          <p:nvPr/>
        </p:nvSpPr>
        <p:spPr>
          <a:xfrm>
            <a:off x="3764155" y="2660923"/>
            <a:ext cx="2705666" cy="1445462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8BC5E0-C432-4E7E-83A3-07058B3B21D5}"/>
              </a:ext>
            </a:extLst>
          </p:cNvPr>
          <p:cNvSpPr txBox="1"/>
          <p:nvPr/>
        </p:nvSpPr>
        <p:spPr>
          <a:xfrm>
            <a:off x="4521313" y="2998933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26B4FD-1679-4459-A2EC-054618D089AE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7A7B30-780F-4075-9428-F6E1E4A5768C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B672FF-6015-4118-9D91-E420AE5B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4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99DEE8-FA54-441E-97A9-2DBA6E6D54EA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9B689-F878-4B64-8D71-A7135924290E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환경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endCxn id="13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7">
            <a:extLst>
              <a:ext uri="{FF2B5EF4-FFF2-40B4-BE49-F238E27FC236}">
                <a16:creationId xmlns:a16="http://schemas.microsoft.com/office/drawing/2014/main" id="{EDC60BCE-566E-44C0-97E4-1CF3A5515D09}"/>
              </a:ext>
            </a:extLst>
          </p:cNvPr>
          <p:cNvCxnSpPr>
            <a:stCxn id="13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13" name="Oval 55">
            <a:extLst>
              <a:ext uri="{FF2B5EF4-FFF2-40B4-BE49-F238E27FC236}">
                <a16:creationId xmlns:a16="http://schemas.microsoft.com/office/drawing/2014/main" id="{B81697B5-DA69-43AB-95F0-8F83C17623BD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15" name="Oval 60">
            <a:extLst>
              <a:ext uri="{FF2B5EF4-FFF2-40B4-BE49-F238E27FC236}">
                <a16:creationId xmlns:a16="http://schemas.microsoft.com/office/drawing/2014/main" id="{9C1ADDF3-87C4-46F7-BFB6-EB9BDB20FFE2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6CE5B-78D3-4860-86BA-4DAC63EE7394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96C8C3-0B70-441A-AAA1-D237DEE477A5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4948EF-31EE-4016-8F98-91EFF3A0214C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EE6518C-8468-4D11-B40A-5517203C6AE3}"/>
              </a:ext>
            </a:extLst>
          </p:cNvPr>
          <p:cNvSpPr/>
          <p:nvPr/>
        </p:nvSpPr>
        <p:spPr>
          <a:xfrm>
            <a:off x="672498" y="2198213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FB7D0-7888-49C0-B947-D13EB9CE27A5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281B1-C937-463F-9A26-4B00295D9B90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4BC42-E5C0-4F38-8B74-46D28303DC8D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AB4CE6-89DF-48F4-B0AA-C3312DD8CDDE}"/>
              </a:ext>
            </a:extLst>
          </p:cNvPr>
          <p:cNvSpPr txBox="1"/>
          <p:nvPr/>
        </p:nvSpPr>
        <p:spPr>
          <a:xfrm>
            <a:off x="2291570" y="212731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브레인스토밍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39EA95-13D8-487F-A1C8-65F422BEA69B}"/>
              </a:ext>
            </a:extLst>
          </p:cNvPr>
          <p:cNvGrpSpPr/>
          <p:nvPr/>
        </p:nvGrpSpPr>
        <p:grpSpPr>
          <a:xfrm>
            <a:off x="2850552" y="3307145"/>
            <a:ext cx="1549731" cy="1549731"/>
            <a:chOff x="2850552" y="3307145"/>
            <a:chExt cx="1549731" cy="154973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A9D4F48-92FF-4292-9C57-EB8F370767E1}"/>
                </a:ext>
              </a:extLst>
            </p:cNvPr>
            <p:cNvSpPr/>
            <p:nvPr/>
          </p:nvSpPr>
          <p:spPr>
            <a:xfrm>
              <a:off x="2850552" y="3307145"/>
              <a:ext cx="1549731" cy="1549731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rgbClr val="006F2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B619EB-EB50-40DF-898F-67995F12A92F}"/>
                </a:ext>
              </a:extLst>
            </p:cNvPr>
            <p:cNvSpPr txBox="1"/>
            <p:nvPr/>
          </p:nvSpPr>
          <p:spPr>
            <a:xfrm>
              <a:off x="3025124" y="3619589"/>
              <a:ext cx="12005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산림 빅데이터 기반 웹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69CE3C-C924-40A2-882C-D01E782D9571}"/>
              </a:ext>
            </a:extLst>
          </p:cNvPr>
          <p:cNvGrpSpPr/>
          <p:nvPr/>
        </p:nvGrpSpPr>
        <p:grpSpPr>
          <a:xfrm>
            <a:off x="4894366" y="2127543"/>
            <a:ext cx="1549731" cy="1549731"/>
            <a:chOff x="4681715" y="1925798"/>
            <a:chExt cx="1549731" cy="154973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DC7C7E1-1FC4-413E-B74D-36B244870D3E}"/>
                </a:ext>
              </a:extLst>
            </p:cNvPr>
            <p:cNvSpPr/>
            <p:nvPr/>
          </p:nvSpPr>
          <p:spPr>
            <a:xfrm>
              <a:off x="4681715" y="1925798"/>
              <a:ext cx="1549731" cy="1549731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100000">
                  <a:srgbClr val="006F2B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BB7159-7BCE-44E1-9D0B-E59392B12C34}"/>
                </a:ext>
              </a:extLst>
            </p:cNvPr>
            <p:cNvSpPr txBox="1"/>
            <p:nvPr/>
          </p:nvSpPr>
          <p:spPr>
            <a:xfrm>
              <a:off x="4758926" y="2261471"/>
              <a:ext cx="139530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약자 계층에게 편의성을 제공하는 웹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3437F6-EF7C-4875-ABB2-80548CA83504}"/>
              </a:ext>
            </a:extLst>
          </p:cNvPr>
          <p:cNvGrpSpPr/>
          <p:nvPr/>
        </p:nvGrpSpPr>
        <p:grpSpPr>
          <a:xfrm>
            <a:off x="6938180" y="3307145"/>
            <a:ext cx="1549731" cy="1549731"/>
            <a:chOff x="7037163" y="2780983"/>
            <a:chExt cx="1549731" cy="154973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80FCE6F-AC88-4DFC-91DA-1C105A8A774E}"/>
                </a:ext>
              </a:extLst>
            </p:cNvPr>
            <p:cNvSpPr/>
            <p:nvPr/>
          </p:nvSpPr>
          <p:spPr>
            <a:xfrm>
              <a:off x="7037163" y="2780983"/>
              <a:ext cx="1549731" cy="1549731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rgbClr val="006F2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4FED9F-3A12-4C18-8FC7-8D268E6729DF}"/>
                </a:ext>
              </a:extLst>
            </p:cNvPr>
            <p:cNvSpPr txBox="1"/>
            <p:nvPr/>
          </p:nvSpPr>
          <p:spPr>
            <a:xfrm>
              <a:off x="7211735" y="3140350"/>
              <a:ext cx="12005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미세먼지 수치를 시각화한 웹</a:t>
              </a:r>
              <a:endPara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0DA0F46-DB7D-4912-B802-25D56449BD9A}"/>
              </a:ext>
            </a:extLst>
          </p:cNvPr>
          <p:cNvGrpSpPr/>
          <p:nvPr/>
        </p:nvGrpSpPr>
        <p:grpSpPr>
          <a:xfrm>
            <a:off x="4894366" y="4693605"/>
            <a:ext cx="1549731" cy="1549731"/>
            <a:chOff x="4681715" y="4343984"/>
            <a:chExt cx="1549731" cy="154973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A3C867E-56B8-4E32-8470-22D4B447CAC0}"/>
                </a:ext>
              </a:extLst>
            </p:cNvPr>
            <p:cNvSpPr/>
            <p:nvPr/>
          </p:nvSpPr>
          <p:spPr>
            <a:xfrm>
              <a:off x="4681715" y="4343984"/>
              <a:ext cx="1549731" cy="1549731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100000">
                  <a:srgbClr val="006F2B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D35912-AF22-432B-B3D2-09438DF61D42}"/>
                </a:ext>
              </a:extLst>
            </p:cNvPr>
            <p:cNvSpPr txBox="1"/>
            <p:nvPr/>
          </p:nvSpPr>
          <p:spPr>
            <a:xfrm>
              <a:off x="4758926" y="4749517"/>
              <a:ext cx="13953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초보 및 예비 농업인 들을 위한 길라잡이 플랫폼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34AA22-4AB7-44C6-8FAD-726E7F6285AD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3E9525-D257-4E1E-A145-6BCC4BFF05F6}"/>
              </a:ext>
            </a:extLst>
          </p:cNvPr>
          <p:cNvSpPr txBox="1"/>
          <p:nvPr/>
        </p:nvSpPr>
        <p:spPr>
          <a:xfrm>
            <a:off x="2278870" y="1374421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13A85D-462E-4E87-9F8D-A11E30221D92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008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70E28C38-BE82-4CF4-9214-DB3B3D87D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27" y="1958782"/>
            <a:ext cx="1378684" cy="86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12182-217B-4DCD-968E-01D53D70BAB6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cxnSpLocks/>
          </p:cNvCxnSpPr>
          <p:nvPr/>
        </p:nvCxnSpPr>
        <p:spPr>
          <a:xfrm>
            <a:off x="592494" y="2088083"/>
            <a:ext cx="0" cy="200574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00A1E-2916-4029-BE63-7581860EAE90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UI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rgbClr val="006F2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96C8C3-0B70-441A-AAA1-D237DEE477A5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EE6518C-8468-4D11-B40A-5517203C6AE3}"/>
              </a:ext>
            </a:extLst>
          </p:cNvPr>
          <p:cNvSpPr/>
          <p:nvPr/>
        </p:nvSpPr>
        <p:spPr>
          <a:xfrm>
            <a:off x="672498" y="2194476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FB7D0-7888-49C0-B947-D13EB9CE27A5}"/>
              </a:ext>
            </a:extLst>
          </p:cNvPr>
          <p:cNvSpPr txBox="1"/>
          <p:nvPr/>
        </p:nvSpPr>
        <p:spPr>
          <a:xfrm>
            <a:off x="772331" y="2163648"/>
            <a:ext cx="1215019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9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영상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281B1-C937-463F-9A26-4B00295D9B90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4BC42-E5C0-4F38-8B74-46D28303DC8D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E5E369-5BED-413D-8317-D3E615ED9B94}"/>
              </a:ext>
            </a:extLst>
          </p:cNvPr>
          <p:cNvSpPr/>
          <p:nvPr/>
        </p:nvSpPr>
        <p:spPr>
          <a:xfrm>
            <a:off x="5836604" y="3937678"/>
            <a:ext cx="2986712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https://www.figma.com/proto/38NdKzLWRR9AeJ09VhGpkZ/%EC%82%B0%EB%A6%BC%EC%B2%AD?page-id=0%3A1&amp;node-id=11%3A223&amp;viewport=-187%2C156%2C0.10297423601150513&amp;scaling=scale-down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6F7F78B-FA09-4B07-9338-B32D4BDE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65" y="1959503"/>
            <a:ext cx="1662767" cy="39936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AA201F-4BD2-4837-AE82-DC93BB6FB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032" y="1959504"/>
            <a:ext cx="1371504" cy="171438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78B98F9-01D6-42C8-9E85-E9BD5B73DFBD}"/>
              </a:ext>
            </a:extLst>
          </p:cNvPr>
          <p:cNvGrpSpPr/>
          <p:nvPr/>
        </p:nvGrpSpPr>
        <p:grpSpPr>
          <a:xfrm>
            <a:off x="4060032" y="3673884"/>
            <a:ext cx="1377433" cy="861540"/>
            <a:chOff x="2278870" y="2722635"/>
            <a:chExt cx="4397358" cy="274443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E4DCDD3-30B8-47F1-9912-E34F0A1B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8870" y="2722635"/>
              <a:ext cx="2201688" cy="137605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51C2566-6189-48A9-B4C1-5CD53A5A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7549" y="2722636"/>
              <a:ext cx="2198679" cy="137417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6AE4BBD-0FB5-408F-8B57-D1F99902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8870" y="4095877"/>
              <a:ext cx="2193909" cy="137119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B4017E2-B935-4C45-AFAE-943156EB1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2778" y="4095879"/>
              <a:ext cx="2193907" cy="1371192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D899BCC-4730-418C-B5B7-8FC5D48431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2472" y="2815972"/>
            <a:ext cx="1378684" cy="85719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33E9FD6B-1593-43E2-9F31-80015365CA64}"/>
              </a:ext>
            </a:extLst>
          </p:cNvPr>
          <p:cNvSpPr/>
          <p:nvPr/>
        </p:nvSpPr>
        <p:spPr>
          <a:xfrm>
            <a:off x="6666958" y="5102222"/>
            <a:ext cx="1326004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링크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24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cxnSpLocks/>
          </p:cNvCxnSpPr>
          <p:nvPr/>
        </p:nvCxnSpPr>
        <p:spPr>
          <a:xfrm>
            <a:off x="592494" y="2088083"/>
            <a:ext cx="0" cy="2005745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영상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96C8C3-0B70-441A-AAA1-D237DEE477A5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rgbClr val="4454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sz="975" b="1" dirty="0">
              <a:solidFill>
                <a:srgbClr val="44546A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EE6518C-8468-4D11-B40A-5517203C6AE3}"/>
              </a:ext>
            </a:extLst>
          </p:cNvPr>
          <p:cNvSpPr/>
          <p:nvPr/>
        </p:nvSpPr>
        <p:spPr>
          <a:xfrm>
            <a:off x="672498" y="2405132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FB7D0-7888-49C0-B947-D13EB9CE27A5}"/>
              </a:ext>
            </a:extLst>
          </p:cNvPr>
          <p:cNvSpPr txBox="1"/>
          <p:nvPr/>
        </p:nvSpPr>
        <p:spPr>
          <a:xfrm>
            <a:off x="772331" y="2163648"/>
            <a:ext cx="1215019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en-US" altLang="ko-KR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영상</a:t>
            </a:r>
            <a:endParaRPr lang="en-US" altLang="ko-KR" sz="894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281B1-C937-463F-9A26-4B00295D9B90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4BC42-E5C0-4F38-8B74-46D28303DC8D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202522-130E-45E0-A56B-75113AF0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3" name="기획서 추가 영상(더블클릭)">
            <a:hlinkClick r:id="" action="ppaction://media"/>
            <a:extLst>
              <a:ext uri="{FF2B5EF4-FFF2-40B4-BE49-F238E27FC236}">
                <a16:creationId xmlns:a16="http://schemas.microsoft.com/office/drawing/2014/main" id="{727D1188-F99F-4C60-B357-052E815A8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1903" y="2203375"/>
            <a:ext cx="6353735" cy="3571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A44959-43C1-40D1-8983-2C2F76B7D26E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49AEF-35D8-4907-BA30-54CD5A5E8EBF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14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30EBED-2335-4C6A-A4D8-72B95E5D8C37}"/>
              </a:ext>
            </a:extLst>
          </p:cNvPr>
          <p:cNvSpPr/>
          <p:nvPr/>
        </p:nvSpPr>
        <p:spPr>
          <a:xfrm>
            <a:off x="3764155" y="2660923"/>
            <a:ext cx="2705666" cy="1445462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8BC5E0-C432-4E7E-83A3-07058B3B21D5}"/>
              </a:ext>
            </a:extLst>
          </p:cNvPr>
          <p:cNvSpPr txBox="1"/>
          <p:nvPr/>
        </p:nvSpPr>
        <p:spPr>
          <a:xfrm>
            <a:off x="4452385" y="2998933"/>
            <a:ext cx="1329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</a:t>
            </a:r>
            <a:endParaRPr lang="ko-KR" alt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4E44AA-D4E6-4773-9DBD-05C302FF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2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FA1BAAA-D1FA-470A-B946-F6B5DE6604C1}"/>
              </a:ext>
            </a:extLst>
          </p:cNvPr>
          <p:cNvSpPr/>
          <p:nvPr/>
        </p:nvSpPr>
        <p:spPr>
          <a:xfrm>
            <a:off x="672498" y="2198213"/>
            <a:ext cx="957748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12182-217B-4DCD-968E-01D53D70BAB6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9DEE8-FA54-441E-97A9-2DBA6E6D54EA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8" name="Straight Connector 52">
            <a:extLst>
              <a:ext uri="{FF2B5EF4-FFF2-40B4-BE49-F238E27FC236}">
                <a16:creationId xmlns:a16="http://schemas.microsoft.com/office/drawing/2014/main" id="{7BC7E824-3065-4E06-9088-E6A09B5791CE}"/>
              </a:ext>
            </a:extLst>
          </p:cNvPr>
          <p:cNvCxnSpPr>
            <a:stCxn id="12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3">
            <a:extLst>
              <a:ext uri="{FF2B5EF4-FFF2-40B4-BE49-F238E27FC236}">
                <a16:creationId xmlns:a16="http://schemas.microsoft.com/office/drawing/2014/main" id="{9ECA462F-EDD8-4DC7-848C-8EEA6783271C}"/>
              </a:ext>
            </a:extLst>
          </p:cNvPr>
          <p:cNvCxnSpPr>
            <a:endCxn id="13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7">
            <a:extLst>
              <a:ext uri="{FF2B5EF4-FFF2-40B4-BE49-F238E27FC236}">
                <a16:creationId xmlns:a16="http://schemas.microsoft.com/office/drawing/2014/main" id="{EDC60BCE-566E-44C0-97E4-1CF3A5515D09}"/>
              </a:ext>
            </a:extLst>
          </p:cNvPr>
          <p:cNvCxnSpPr>
            <a:stCxn id="13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F3D0A818-B08B-47E3-A783-3DA76C5C9740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53">
            <a:extLst>
              <a:ext uri="{FF2B5EF4-FFF2-40B4-BE49-F238E27FC236}">
                <a16:creationId xmlns:a16="http://schemas.microsoft.com/office/drawing/2014/main" id="{7DF71E00-15DC-44D2-BF58-C8E8A3497F10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13" name="Oval 55">
            <a:extLst>
              <a:ext uri="{FF2B5EF4-FFF2-40B4-BE49-F238E27FC236}">
                <a16:creationId xmlns:a16="http://schemas.microsoft.com/office/drawing/2014/main" id="{B81697B5-DA69-43AB-95F0-8F83C17623BD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15" name="Oval 60">
            <a:extLst>
              <a:ext uri="{FF2B5EF4-FFF2-40B4-BE49-F238E27FC236}">
                <a16:creationId xmlns:a16="http://schemas.microsoft.com/office/drawing/2014/main" id="{9C1ADDF3-87C4-46F7-BFB6-EB9BDB20FFE2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6CE5B-78D3-4860-86BA-4DAC63EE7394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0F882A-B0A7-4FC4-8F89-A36F8A5A660D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1-1.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96C8C3-0B70-441A-AAA1-D237DEE477A5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4948EF-31EE-4016-8F98-91EFF3A0214C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FB7D0-7888-49C0-B947-D13EB9CE27A5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281B1-C937-463F-9A26-4B00295D9B90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4BC42-E5C0-4F38-8B74-46D28303DC8D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AB4CE6-89DF-48F4-B0AA-C3312DD8CDDE}"/>
              </a:ext>
            </a:extLst>
          </p:cNvPr>
          <p:cNvSpPr txBox="1"/>
          <p:nvPr/>
        </p:nvSpPr>
        <p:spPr>
          <a:xfrm>
            <a:off x="2291570" y="21273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주제선정 기준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2CDAECE5-A396-4B22-9D61-D2D5CD21C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4001"/>
              </p:ext>
            </p:extLst>
          </p:nvPr>
        </p:nvGraphicFramePr>
        <p:xfrm>
          <a:off x="2400739" y="3001954"/>
          <a:ext cx="6912768" cy="23448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4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996">
                  <a:extLst>
                    <a:ext uri="{9D8B030D-6E8A-4147-A177-3AD203B41FA5}">
                      <a16:colId xmlns:a16="http://schemas.microsoft.com/office/drawing/2014/main" val="2642930052"/>
                    </a:ext>
                  </a:extLst>
                </a:gridCol>
                <a:gridCol w="884996">
                  <a:extLst>
                    <a:ext uri="{9D8B030D-6E8A-4147-A177-3AD203B41FA5}">
                      <a16:colId xmlns:a16="http://schemas.microsoft.com/office/drawing/2014/main" val="1544367766"/>
                    </a:ext>
                  </a:extLst>
                </a:gridCol>
                <a:gridCol w="884996">
                  <a:extLst>
                    <a:ext uri="{9D8B030D-6E8A-4147-A177-3AD203B41FA5}">
                      <a16:colId xmlns:a16="http://schemas.microsoft.com/office/drawing/2014/main" val="2589473544"/>
                    </a:ext>
                  </a:extLst>
                </a:gridCol>
                <a:gridCol w="884996">
                  <a:extLst>
                    <a:ext uri="{9D8B030D-6E8A-4147-A177-3AD203B41FA5}">
                      <a16:colId xmlns:a16="http://schemas.microsoft.com/office/drawing/2014/main" val="3288543870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520">
                  <a:extLst>
                    <a:ext uri="{9D8B030D-6E8A-4147-A177-3AD203B41FA5}">
                      <a16:colId xmlns:a16="http://schemas.microsoft.com/office/drawing/2014/main" val="2989271728"/>
                    </a:ext>
                  </a:extLst>
                </a:gridCol>
              </a:tblGrid>
              <a:tr h="1730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itchFamily="50" charset="-127"/>
                          <a:ea typeface="나눔바른고딕" pitchFamily="50" charset="-127"/>
                        </a:rPr>
                        <a:t>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itchFamily="50" charset="-127"/>
                          <a:ea typeface="나눔바른고딕" pitchFamily="50" charset="-127"/>
                        </a:rPr>
                        <a:t>효율성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lt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경제성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lt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대중성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lt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창의성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lt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장래성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itchFamily="50" charset="-127"/>
                          <a:ea typeface="나눔바른고딕" pitchFamily="50" charset="-127"/>
                        </a:rPr>
                        <a:t>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바른고딕" pitchFamily="50" charset="-127"/>
                          <a:ea typeface="나눔바른고딕" pitchFamily="50" charset="-127"/>
                        </a:rPr>
                        <a:t>순위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0.2</a:t>
                      </a:r>
                      <a:endParaRPr lang="ko-KR" altLang="en-US" sz="1200" b="0" kern="1200" dirty="0">
                        <a:solidFill>
                          <a:schemeClr val="lt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0.2</a:t>
                      </a:r>
                      <a:endParaRPr lang="ko-KR" altLang="en-US" sz="1200" b="0" kern="1200" dirty="0">
                        <a:solidFill>
                          <a:schemeClr val="lt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0.2</a:t>
                      </a:r>
                      <a:endParaRPr lang="ko-KR" altLang="en-US" sz="1200" b="0" kern="1200" dirty="0">
                        <a:solidFill>
                          <a:schemeClr val="lt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0.2</a:t>
                      </a:r>
                      <a:endParaRPr lang="ko-KR" altLang="en-US" sz="1200" b="0" kern="1200" dirty="0">
                        <a:solidFill>
                          <a:schemeClr val="lt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lt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0.2</a:t>
                      </a:r>
                      <a:endParaRPr lang="ko-KR" altLang="en-US" sz="1200" b="0" kern="1200" dirty="0">
                        <a:solidFill>
                          <a:schemeClr val="lt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77721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길라잡이 플랫폼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0.8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1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itchFamily="50" charset="-127"/>
                          <a:ea typeface="나눔바른고딕" pitchFamily="50" charset="-127"/>
                        </a:rPr>
                        <a:t>미세먼지 </a:t>
                      </a:r>
                      <a:r>
                        <a:rPr lang="ko-KR" altLang="en-US" sz="1100" dirty="0" err="1">
                          <a:latin typeface="나눔바른고딕" pitchFamily="50" charset="-127"/>
                          <a:ea typeface="나눔바른고딕" pitchFamily="50" charset="-127"/>
                        </a:rPr>
                        <a:t>웹페이지</a:t>
                      </a:r>
                      <a:endParaRPr lang="ko-KR" altLang="en-US" sz="11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0.4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4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빅데이터 </a:t>
                      </a:r>
                      <a:r>
                        <a:rPr lang="ko-KR" altLang="en-US" sz="1200" dirty="0" err="1">
                          <a:latin typeface="나눔바른고딕" pitchFamily="50" charset="-127"/>
                          <a:ea typeface="나눔바른고딕" pitchFamily="50" charset="-127"/>
                        </a:rPr>
                        <a:t>웹페이지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0.6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2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86389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>
                          <a:latin typeface="나눔바른고딕" pitchFamily="50" charset="-127"/>
                          <a:ea typeface="나눔바른고딕" pitchFamily="50" charset="-127"/>
                        </a:rPr>
                        <a:t>편의성 제공 </a:t>
                      </a:r>
                      <a:r>
                        <a:rPr lang="ko-KR" altLang="en-US" sz="950" b="1" dirty="0" err="1">
                          <a:latin typeface="나눔바른고딕" pitchFamily="50" charset="-127"/>
                          <a:ea typeface="나눔바른고딕" pitchFamily="50" charset="-127"/>
                        </a:rPr>
                        <a:t>웹페이지</a:t>
                      </a:r>
                      <a:endParaRPr lang="ko-KR" altLang="en-US" sz="950" b="1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0.6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itchFamily="50" charset="-127"/>
                          <a:ea typeface="나눔바른고딕" pitchFamily="50" charset="-127"/>
                        </a:rPr>
                        <a:t>2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541318"/>
                  </a:ext>
                </a:extLst>
              </a:tr>
            </a:tbl>
          </a:graphicData>
        </a:graphic>
      </p:graphicFrame>
      <p:sp>
        <p:nvSpPr>
          <p:cNvPr id="45" name="타원 44">
            <a:extLst>
              <a:ext uri="{FF2B5EF4-FFF2-40B4-BE49-F238E27FC236}">
                <a16:creationId xmlns:a16="http://schemas.microsoft.com/office/drawing/2014/main" id="{16E44B5B-3F7E-4B73-9691-1F9B16777C53}"/>
              </a:ext>
            </a:extLst>
          </p:cNvPr>
          <p:cNvSpPr/>
          <p:nvPr/>
        </p:nvSpPr>
        <p:spPr>
          <a:xfrm>
            <a:off x="3985285" y="3644535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1284531-BF81-4FC6-9A90-9754D590DBBF}"/>
              </a:ext>
            </a:extLst>
          </p:cNvPr>
          <p:cNvSpPr/>
          <p:nvPr/>
        </p:nvSpPr>
        <p:spPr>
          <a:xfrm>
            <a:off x="4854863" y="3644535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2823F3D-B65B-4FBC-9CEA-4E517764A627}"/>
              </a:ext>
            </a:extLst>
          </p:cNvPr>
          <p:cNvSpPr/>
          <p:nvPr/>
        </p:nvSpPr>
        <p:spPr>
          <a:xfrm>
            <a:off x="4854863" y="4102407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8CE03D5-EBB9-45D3-B6D8-2505F8F32B49}"/>
              </a:ext>
            </a:extLst>
          </p:cNvPr>
          <p:cNvSpPr/>
          <p:nvPr/>
        </p:nvSpPr>
        <p:spPr>
          <a:xfrm>
            <a:off x="7506502" y="4102407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216F3DC-4688-4E97-A17C-81B8DE4F9999}"/>
              </a:ext>
            </a:extLst>
          </p:cNvPr>
          <p:cNvSpPr/>
          <p:nvPr/>
        </p:nvSpPr>
        <p:spPr>
          <a:xfrm>
            <a:off x="7506502" y="3644535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D6D932A-7389-4382-A6E4-A2A24B1B096B}"/>
              </a:ext>
            </a:extLst>
          </p:cNvPr>
          <p:cNvSpPr/>
          <p:nvPr/>
        </p:nvSpPr>
        <p:spPr>
          <a:xfrm>
            <a:off x="6618605" y="3644535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1E57AE-5A41-493E-A233-0A47E0DD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EE085D-4960-4235-8573-D84F3567BDC4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CDC3CCE-81D8-4186-9DDA-7BA1DA152C91}"/>
              </a:ext>
            </a:extLst>
          </p:cNvPr>
          <p:cNvSpPr/>
          <p:nvPr/>
        </p:nvSpPr>
        <p:spPr>
          <a:xfrm>
            <a:off x="5738520" y="4565293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9AB2E71-E729-4D46-A86D-778E1D22A5BA}"/>
              </a:ext>
            </a:extLst>
          </p:cNvPr>
          <p:cNvSpPr/>
          <p:nvPr/>
        </p:nvSpPr>
        <p:spPr>
          <a:xfrm>
            <a:off x="5738520" y="4998067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B461464-6160-4873-A098-F05BDDEDA3BF}"/>
              </a:ext>
            </a:extLst>
          </p:cNvPr>
          <p:cNvSpPr/>
          <p:nvPr/>
        </p:nvSpPr>
        <p:spPr>
          <a:xfrm>
            <a:off x="7506502" y="4568938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F58D541-4318-4B07-BE78-6CB58A23E10E}"/>
              </a:ext>
            </a:extLst>
          </p:cNvPr>
          <p:cNvSpPr/>
          <p:nvPr/>
        </p:nvSpPr>
        <p:spPr>
          <a:xfrm>
            <a:off x="3985285" y="4544445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2212939-3467-462B-BB56-5A3D1DB283FF}"/>
              </a:ext>
            </a:extLst>
          </p:cNvPr>
          <p:cNvSpPr/>
          <p:nvPr/>
        </p:nvSpPr>
        <p:spPr>
          <a:xfrm>
            <a:off x="3985285" y="4998067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90AA9CF-2606-4829-A2EA-446897A3D22E}"/>
              </a:ext>
            </a:extLst>
          </p:cNvPr>
          <p:cNvSpPr/>
          <p:nvPr/>
        </p:nvSpPr>
        <p:spPr>
          <a:xfrm>
            <a:off x="6618605" y="4998067"/>
            <a:ext cx="237206" cy="237206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0ABAD7-16AD-4102-96F7-E088A3B11674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환경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20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EFAFFF59-B4C3-4AEE-B840-4374696BAC64}"/>
              </a:ext>
            </a:extLst>
          </p:cNvPr>
          <p:cNvSpPr txBox="1"/>
          <p:nvPr/>
        </p:nvSpPr>
        <p:spPr>
          <a:xfrm>
            <a:off x="2394295" y="2861333"/>
            <a:ext cx="562686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조사를 해보니 기존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농업인을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서비스는 잘 되어있는데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초보 농업인들이 농업을 시작하기엔 서비스 및 가이드라인 부족하다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 초보 및 예비 농업인들을 위한 길라잡이 플랫폼을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제작하기 위해 프로젝트를 시작했다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F09A46-BFC8-4E65-AFEE-0FFD51282AC4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36" name="Straight Connector 52">
            <a:extLst>
              <a:ext uri="{FF2B5EF4-FFF2-40B4-BE49-F238E27FC236}">
                <a16:creationId xmlns:a16="http://schemas.microsoft.com/office/drawing/2014/main" id="{4150A6CE-F6F9-4531-969A-3E0EAA81E445}"/>
              </a:ext>
            </a:extLst>
          </p:cNvPr>
          <p:cNvCxnSpPr>
            <a:stCxn id="40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3">
            <a:extLst>
              <a:ext uri="{FF2B5EF4-FFF2-40B4-BE49-F238E27FC236}">
                <a16:creationId xmlns:a16="http://schemas.microsoft.com/office/drawing/2014/main" id="{B93467C3-FA6D-428C-AE7C-B2B8D3764DCE}"/>
              </a:ext>
            </a:extLst>
          </p:cNvPr>
          <p:cNvCxnSpPr>
            <a:endCxn id="42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7">
            <a:extLst>
              <a:ext uri="{FF2B5EF4-FFF2-40B4-BE49-F238E27FC236}">
                <a16:creationId xmlns:a16="http://schemas.microsoft.com/office/drawing/2014/main" id="{074CD6A9-10A6-402E-87AA-BFA53290AFF9}"/>
              </a:ext>
            </a:extLst>
          </p:cNvPr>
          <p:cNvCxnSpPr>
            <a:stCxn id="42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id="{421A7AFF-9A30-405E-B5E9-B60CBFFBD22D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53">
            <a:extLst>
              <a:ext uri="{FF2B5EF4-FFF2-40B4-BE49-F238E27FC236}">
                <a16:creationId xmlns:a16="http://schemas.microsoft.com/office/drawing/2014/main" id="{B6F101BE-2F50-487D-81B7-33BCFF705BF6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2" name="Oval 55">
            <a:extLst>
              <a:ext uri="{FF2B5EF4-FFF2-40B4-BE49-F238E27FC236}">
                <a16:creationId xmlns:a16="http://schemas.microsoft.com/office/drawing/2014/main" id="{60A00C42-CBEC-4489-BFA3-F01351195933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4" name="Oval 60">
            <a:extLst>
              <a:ext uri="{FF2B5EF4-FFF2-40B4-BE49-F238E27FC236}">
                <a16:creationId xmlns:a16="http://schemas.microsoft.com/office/drawing/2014/main" id="{C2B28C83-B79D-4C6B-8C8E-AADEC267F527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2C3473-F5D4-4E4F-8941-52034CA8E1DF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96667B-5E2F-4257-B6AD-0AFC348DBE73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928508-13C2-4333-894E-B95D5425E3C0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C8B4F3-949D-4E6A-983F-D05ABEBF15DC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2BD8869-A919-47D7-8235-AE54313F14C9}"/>
              </a:ext>
            </a:extLst>
          </p:cNvPr>
          <p:cNvSpPr/>
          <p:nvPr/>
        </p:nvSpPr>
        <p:spPr>
          <a:xfrm>
            <a:off x="672498" y="2399451"/>
            <a:ext cx="921285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AE3F31-FEF9-44BB-B65E-6BD87837410E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4430E8-C0B6-4EDF-8E3E-4BDC3653CD37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E2E4DE-113E-4DE6-9314-C27B47972391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729A96-3570-4E0D-8E0B-CDB3B73E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EFF8A0-BF1B-4F1B-BFCB-9276783A8860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환경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8928C7-C9EC-487C-ADDE-E16E492E1242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2380BB-0991-49BA-8953-F9DDE651CFD1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1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7C4911-D9F6-4AB5-B835-006F87A10C5B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36" name="Straight Connector 52">
            <a:extLst>
              <a:ext uri="{FF2B5EF4-FFF2-40B4-BE49-F238E27FC236}">
                <a16:creationId xmlns:a16="http://schemas.microsoft.com/office/drawing/2014/main" id="{E020C37C-76A9-45EA-8476-7B932A060BF7}"/>
              </a:ext>
            </a:extLst>
          </p:cNvPr>
          <p:cNvCxnSpPr>
            <a:stCxn id="40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3">
            <a:extLst>
              <a:ext uri="{FF2B5EF4-FFF2-40B4-BE49-F238E27FC236}">
                <a16:creationId xmlns:a16="http://schemas.microsoft.com/office/drawing/2014/main" id="{B673CC5B-8604-41A1-BB5E-0D3D7E14D5C8}"/>
              </a:ext>
            </a:extLst>
          </p:cNvPr>
          <p:cNvCxnSpPr>
            <a:endCxn id="42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7">
            <a:extLst>
              <a:ext uri="{FF2B5EF4-FFF2-40B4-BE49-F238E27FC236}">
                <a16:creationId xmlns:a16="http://schemas.microsoft.com/office/drawing/2014/main" id="{30CFEBFB-E619-4121-9635-973D15207557}"/>
              </a:ext>
            </a:extLst>
          </p:cNvPr>
          <p:cNvCxnSpPr>
            <a:stCxn id="42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id="{0EF40CD5-95DC-42CC-9171-D9C18094B163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53">
            <a:extLst>
              <a:ext uri="{FF2B5EF4-FFF2-40B4-BE49-F238E27FC236}">
                <a16:creationId xmlns:a16="http://schemas.microsoft.com/office/drawing/2014/main" id="{DF2A2B6C-653E-4CA5-99F1-709CEB439994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2" name="Oval 55">
            <a:extLst>
              <a:ext uri="{FF2B5EF4-FFF2-40B4-BE49-F238E27FC236}">
                <a16:creationId xmlns:a16="http://schemas.microsoft.com/office/drawing/2014/main" id="{D3EF7A0E-B69D-4E33-A851-EEB5C542EAE3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4" name="Oval 60">
            <a:extLst>
              <a:ext uri="{FF2B5EF4-FFF2-40B4-BE49-F238E27FC236}">
                <a16:creationId xmlns:a16="http://schemas.microsoft.com/office/drawing/2014/main" id="{2AA6B386-7975-4C15-AD36-15EF5A91FA42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886AC8-A0AB-492C-9FD4-A395D4B7F78C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68E62A-CD78-467A-9132-4054B8E16D57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859F02C-6B37-4C1D-8D33-5F05A4E02D22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832249-048B-46E1-A4D2-46865C22B652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FFF287C-A561-4914-8701-E91C1784DD2E}"/>
              </a:ext>
            </a:extLst>
          </p:cNvPr>
          <p:cNvSpPr/>
          <p:nvPr/>
        </p:nvSpPr>
        <p:spPr>
          <a:xfrm>
            <a:off x="672498" y="2618567"/>
            <a:ext cx="835834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F71812-1A98-439B-94E9-AF102D09455B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7BECB-7D87-4346-9B80-C7FFA5681694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1CE0B2-E57A-4316-8027-74C5CBCB0FCD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A2E29F5-D95D-45F2-A3D1-3E656693FA12}"/>
              </a:ext>
            </a:extLst>
          </p:cNvPr>
          <p:cNvSpPr/>
          <p:nvPr/>
        </p:nvSpPr>
        <p:spPr>
          <a:xfrm>
            <a:off x="4686722" y="2716204"/>
            <a:ext cx="16383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3D5AB0-F660-448A-90F0-83189FC6332D}"/>
              </a:ext>
            </a:extLst>
          </p:cNvPr>
          <p:cNvSpPr txBox="1"/>
          <p:nvPr/>
        </p:nvSpPr>
        <p:spPr>
          <a:xfrm>
            <a:off x="3726174" y="3305397"/>
            <a:ext cx="444865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사회적 농업 활성화를 위해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초보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예비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농업인들을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위한 길라잡이 플랫폼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60784-DF3C-4779-8141-AD2F0F87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57A985-8A82-4641-AC67-D2C5E18930DA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환경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530DDF-4578-45E6-B9FC-46889257E39E}"/>
              </a:ext>
            </a:extLst>
          </p:cNvPr>
          <p:cNvSpPr txBox="1"/>
          <p:nvPr/>
        </p:nvSpPr>
        <p:spPr>
          <a:xfrm>
            <a:off x="2291570" y="21273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838874-83FC-4840-9B4D-9B4978F839AC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3D403F-C9E2-4DEB-B3C8-5390EA784408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73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1-3.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7C4911-D9F6-4AB5-B835-006F87A10C5B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36" name="Straight Connector 52">
            <a:extLst>
              <a:ext uri="{FF2B5EF4-FFF2-40B4-BE49-F238E27FC236}">
                <a16:creationId xmlns:a16="http://schemas.microsoft.com/office/drawing/2014/main" id="{E020C37C-76A9-45EA-8476-7B932A060BF7}"/>
              </a:ext>
            </a:extLst>
          </p:cNvPr>
          <p:cNvCxnSpPr>
            <a:stCxn id="40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3">
            <a:extLst>
              <a:ext uri="{FF2B5EF4-FFF2-40B4-BE49-F238E27FC236}">
                <a16:creationId xmlns:a16="http://schemas.microsoft.com/office/drawing/2014/main" id="{B673CC5B-8604-41A1-BB5E-0D3D7E14D5C8}"/>
              </a:ext>
            </a:extLst>
          </p:cNvPr>
          <p:cNvCxnSpPr>
            <a:endCxn id="42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7">
            <a:extLst>
              <a:ext uri="{FF2B5EF4-FFF2-40B4-BE49-F238E27FC236}">
                <a16:creationId xmlns:a16="http://schemas.microsoft.com/office/drawing/2014/main" id="{30CFEBFB-E619-4121-9635-973D15207557}"/>
              </a:ext>
            </a:extLst>
          </p:cNvPr>
          <p:cNvCxnSpPr>
            <a:stCxn id="42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id="{0EF40CD5-95DC-42CC-9171-D9C18094B163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53">
            <a:extLst>
              <a:ext uri="{FF2B5EF4-FFF2-40B4-BE49-F238E27FC236}">
                <a16:creationId xmlns:a16="http://schemas.microsoft.com/office/drawing/2014/main" id="{DF2A2B6C-653E-4CA5-99F1-709CEB439994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2" name="Oval 55">
            <a:extLst>
              <a:ext uri="{FF2B5EF4-FFF2-40B4-BE49-F238E27FC236}">
                <a16:creationId xmlns:a16="http://schemas.microsoft.com/office/drawing/2014/main" id="{D3EF7A0E-B69D-4E33-A851-EEB5C542EAE3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4" name="Oval 60">
            <a:extLst>
              <a:ext uri="{FF2B5EF4-FFF2-40B4-BE49-F238E27FC236}">
                <a16:creationId xmlns:a16="http://schemas.microsoft.com/office/drawing/2014/main" id="{2AA6B386-7975-4C15-AD36-15EF5A91FA42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886AC8-A0AB-492C-9FD4-A395D4B7F78C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68E62A-CD78-467A-9132-4054B8E16D57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859F02C-6B37-4C1D-8D33-5F05A4E02D22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832249-048B-46E1-A4D2-46865C22B652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FFF287C-A561-4914-8701-E91C1784DD2E}"/>
              </a:ext>
            </a:extLst>
          </p:cNvPr>
          <p:cNvSpPr/>
          <p:nvPr/>
        </p:nvSpPr>
        <p:spPr>
          <a:xfrm>
            <a:off x="672498" y="2618567"/>
            <a:ext cx="835834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F71812-1A98-439B-94E9-AF102D09455B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87BECB-7D87-4346-9B80-C7FFA5681694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1CE0B2-E57A-4316-8027-74C5CBCB0FCD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375DE-EC7E-488B-9EF7-E4E018399C18}"/>
              </a:ext>
            </a:extLst>
          </p:cNvPr>
          <p:cNvSpPr txBox="1"/>
          <p:nvPr/>
        </p:nvSpPr>
        <p:spPr>
          <a:xfrm>
            <a:off x="2291570" y="21273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B2C843-5F61-4077-BA22-12CFC934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363255-EB3B-472E-B01D-049522AAB504}"/>
              </a:ext>
            </a:extLst>
          </p:cNvPr>
          <p:cNvSpPr txBox="1"/>
          <p:nvPr/>
        </p:nvSpPr>
        <p:spPr>
          <a:xfrm>
            <a:off x="2278870" y="2760712"/>
            <a:ext cx="5296643" cy="1506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농업인들의 연대를 위한 중간지원조직 존재가 필요함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농업 활성화를 위해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‘중간지원조직 형성 및 운영’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전략을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제시하는 것을 목표로 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2E69E7-3830-4E62-A736-2782A20C0593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환경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9CF4E4-5CA1-49B9-9FC3-EF99C312D1EB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FB1BF-4042-4BD7-971B-D088638FBDD6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18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4045D52-5AE9-43C0-854B-08D3E4F8449E}"/>
              </a:ext>
            </a:extLst>
          </p:cNvPr>
          <p:cNvSpPr txBox="1"/>
          <p:nvPr/>
        </p:nvSpPr>
        <p:spPr>
          <a:xfrm>
            <a:off x="2278870" y="1374421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 </a:t>
            </a:r>
            <a:r>
              <a:rPr lang="ko-KR" altLang="en-US" sz="2400" dirty="0"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환경 및 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BDB89-D56F-4BC1-9E35-B5D357695823}"/>
              </a:ext>
            </a:extLst>
          </p:cNvPr>
          <p:cNvSpPr txBox="1"/>
          <p:nvPr/>
        </p:nvSpPr>
        <p:spPr>
          <a:xfrm>
            <a:off x="759166" y="3207537"/>
            <a:ext cx="1085704" cy="15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30" name="Straight Connector 52">
            <a:extLst>
              <a:ext uri="{FF2B5EF4-FFF2-40B4-BE49-F238E27FC236}">
                <a16:creationId xmlns:a16="http://schemas.microsoft.com/office/drawing/2014/main" id="{9ADC65F9-756F-45A2-A7D4-12F3AD6C426A}"/>
              </a:ext>
            </a:extLst>
          </p:cNvPr>
          <p:cNvCxnSpPr>
            <a:stCxn id="37" idx="4"/>
          </p:cNvCxnSpPr>
          <p:nvPr/>
        </p:nvCxnSpPr>
        <p:spPr>
          <a:xfrm>
            <a:off x="592494" y="2050828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D924C667-3918-4F14-8479-28DFBF43A927}"/>
              </a:ext>
            </a:extLst>
          </p:cNvPr>
          <p:cNvCxnSpPr>
            <a:endCxn id="38" idx="0"/>
          </p:cNvCxnSpPr>
          <p:nvPr/>
        </p:nvCxnSpPr>
        <p:spPr>
          <a:xfrm>
            <a:off x="592494" y="2088083"/>
            <a:ext cx="0" cy="1143102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2247CCC5-EF64-4AF0-AFB1-DC42AE6805B7}"/>
              </a:ext>
            </a:extLst>
          </p:cNvPr>
          <p:cNvCxnSpPr>
            <a:stCxn id="38" idx="4"/>
          </p:cNvCxnSpPr>
          <p:nvPr/>
        </p:nvCxnSpPr>
        <p:spPr>
          <a:xfrm>
            <a:off x="592494" y="3322507"/>
            <a:ext cx="0" cy="530669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408150B7-8632-4D18-A5EC-3313B959991D}"/>
              </a:ext>
            </a:extLst>
          </p:cNvPr>
          <p:cNvCxnSpPr>
            <a:cxnSpLocks/>
          </p:cNvCxnSpPr>
          <p:nvPr/>
        </p:nvCxnSpPr>
        <p:spPr>
          <a:xfrm>
            <a:off x="592494" y="3805175"/>
            <a:ext cx="0" cy="1911424"/>
          </a:xfrm>
          <a:prstGeom prst="line">
            <a:avLst/>
          </a:prstGeom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53">
            <a:extLst>
              <a:ext uri="{FF2B5EF4-FFF2-40B4-BE49-F238E27FC236}">
                <a16:creationId xmlns:a16="http://schemas.microsoft.com/office/drawing/2014/main" id="{A3DE28C2-CC9E-4CFA-8799-B6C176060E47}"/>
              </a:ext>
            </a:extLst>
          </p:cNvPr>
          <p:cNvSpPr/>
          <p:nvPr/>
        </p:nvSpPr>
        <p:spPr>
          <a:xfrm>
            <a:off x="555393" y="1959503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110F50C4-F663-4ABB-92D0-F0A3D8873C19}"/>
              </a:ext>
            </a:extLst>
          </p:cNvPr>
          <p:cNvSpPr/>
          <p:nvPr/>
        </p:nvSpPr>
        <p:spPr>
          <a:xfrm>
            <a:off x="555393" y="3231182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39" name="Oval 60">
            <a:extLst>
              <a:ext uri="{FF2B5EF4-FFF2-40B4-BE49-F238E27FC236}">
                <a16:creationId xmlns:a16="http://schemas.microsoft.com/office/drawing/2014/main" id="{7353D709-3A01-49E0-ADB7-196432642139}"/>
              </a:ext>
            </a:extLst>
          </p:cNvPr>
          <p:cNvSpPr/>
          <p:nvPr/>
        </p:nvSpPr>
        <p:spPr>
          <a:xfrm>
            <a:off x="555349" y="4711174"/>
            <a:ext cx="74202" cy="91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2" dirty="0">
              <a:latin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8B0FF2-AF83-4088-BBE1-F69CECD0CD72}"/>
              </a:ext>
            </a:extLst>
          </p:cNvPr>
          <p:cNvSpPr txBox="1"/>
          <p:nvPr/>
        </p:nvSpPr>
        <p:spPr>
          <a:xfrm>
            <a:off x="759160" y="4676269"/>
            <a:ext cx="1183663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DEE76D-80EE-431C-A32A-FFD35E4CE914}"/>
              </a:ext>
            </a:extLst>
          </p:cNvPr>
          <p:cNvCxnSpPr>
            <a:cxnSpLocks/>
          </p:cNvCxnSpPr>
          <p:nvPr/>
        </p:nvCxnSpPr>
        <p:spPr>
          <a:xfrm>
            <a:off x="1987354" y="1345881"/>
            <a:ext cx="0" cy="463608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5DFA4F2-0FC9-4CBD-9EEB-1D7F088005B8}"/>
              </a:ext>
            </a:extLst>
          </p:cNvPr>
          <p:cNvSpPr txBox="1"/>
          <p:nvPr/>
        </p:nvSpPr>
        <p:spPr>
          <a:xfrm>
            <a:off x="768413" y="1932414"/>
            <a:ext cx="1183652" cy="150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975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sz="975" b="1" dirty="0">
              <a:solidFill>
                <a:schemeClr val="tx2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8D7313-42D2-4182-9EEA-4E0F3756635B}"/>
              </a:ext>
            </a:extLst>
          </p:cNvPr>
          <p:cNvSpPr txBox="1"/>
          <p:nvPr/>
        </p:nvSpPr>
        <p:spPr>
          <a:xfrm>
            <a:off x="759463" y="4909716"/>
            <a:ext cx="1179732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팀원구성 및 역할분담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관리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B932AC-B0B5-4849-BBA8-68940BECC0BC}"/>
              </a:ext>
            </a:extLst>
          </p:cNvPr>
          <p:cNvSpPr txBox="1"/>
          <p:nvPr/>
        </p:nvSpPr>
        <p:spPr>
          <a:xfrm>
            <a:off x="772332" y="2163648"/>
            <a:ext cx="1085407" cy="626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과정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개요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1A412AC-E9C3-4A34-83A6-A37F5E6DD82D}"/>
              </a:ext>
            </a:extLst>
          </p:cNvPr>
          <p:cNvSpPr/>
          <p:nvPr/>
        </p:nvSpPr>
        <p:spPr>
          <a:xfrm>
            <a:off x="672496" y="3428812"/>
            <a:ext cx="959663" cy="182046"/>
          </a:xfrm>
          <a:prstGeom prst="roundRect">
            <a:avLst>
              <a:gd name="adj" fmla="val 35378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006F2B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788EED-05D7-4A78-B829-F3A528D6F1FE}"/>
              </a:ext>
            </a:extLst>
          </p:cNvPr>
          <p:cNvSpPr txBox="1"/>
          <p:nvPr/>
        </p:nvSpPr>
        <p:spPr>
          <a:xfrm>
            <a:off x="759463" y="3405113"/>
            <a:ext cx="1085407" cy="62651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장비 및 툴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기능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  <a:spcAft>
                <a:spcPts val="95"/>
              </a:spcAft>
            </a:pPr>
            <a:r>
              <a:rPr lang="ko-KR" altLang="en-US" sz="894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en-US" altLang="ko-KR" sz="894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1CB82F-4B0B-46A2-BD28-36B762897711}"/>
              </a:ext>
            </a:extLst>
          </p:cNvPr>
          <p:cNvSpPr txBox="1"/>
          <p:nvPr/>
        </p:nvSpPr>
        <p:spPr>
          <a:xfrm>
            <a:off x="9337807" y="7439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65916C-8913-4107-BFFC-C42054DBA7D0}"/>
              </a:ext>
            </a:extLst>
          </p:cNvPr>
          <p:cNvSpPr txBox="1"/>
          <p:nvPr/>
        </p:nvSpPr>
        <p:spPr>
          <a:xfrm>
            <a:off x="8782417" y="158074"/>
            <a:ext cx="674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5B330D-CC63-49A5-93EF-6BB869B944A1}"/>
              </a:ext>
            </a:extLst>
          </p:cNvPr>
          <p:cNvSpPr txBox="1"/>
          <p:nvPr/>
        </p:nvSpPr>
        <p:spPr>
          <a:xfrm>
            <a:off x="267380" y="535221"/>
            <a:ext cx="1183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6F2B"/>
                </a:solidFill>
                <a:effectLst>
                  <a:outerShdw blurRad="25400" dist="38100" algn="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en-US" sz="3600" dirty="0">
              <a:solidFill>
                <a:srgbClr val="006F2B"/>
              </a:solidFill>
              <a:effectLst>
                <a:outerShdw blurRad="25400" dist="38100" algn="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7E7114-6142-425A-B9F8-3FA418D2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DE5-9063-484B-A5E9-F70470FDFE2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B5A1FB-A393-44DA-9A94-EB8F912FBDE3}"/>
              </a:ext>
            </a:extLst>
          </p:cNvPr>
          <p:cNvSpPr txBox="1"/>
          <p:nvPr/>
        </p:nvSpPr>
        <p:spPr>
          <a:xfrm>
            <a:off x="316668" y="1301576"/>
            <a:ext cx="10961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2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462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894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8588F5D-94F0-4E23-AA10-85C90A3862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83" y="2346028"/>
            <a:ext cx="2285229" cy="9407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C05487-3E7F-4BE0-8B52-4323413D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83" y="4061643"/>
            <a:ext cx="2295544" cy="1694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F18BE0-5CEB-43CC-9C35-E79116AC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813" y="4028731"/>
            <a:ext cx="1847020" cy="12677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B1B7EA-3C0C-4149-80B9-203130DE6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867" y="2325185"/>
            <a:ext cx="1858420" cy="10129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F96AB1B-C7FA-4828-8DA0-1E0944BF7371}"/>
              </a:ext>
            </a:extLst>
          </p:cNvPr>
          <p:cNvSpPr txBox="1"/>
          <p:nvPr/>
        </p:nvSpPr>
        <p:spPr>
          <a:xfrm>
            <a:off x="3359871" y="1969559"/>
            <a:ext cx="104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DevTools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DA3607-8503-4671-B6D0-C37E2ED57524}"/>
              </a:ext>
            </a:extLst>
          </p:cNvPr>
          <p:cNvSpPr txBox="1"/>
          <p:nvPr/>
        </p:nvSpPr>
        <p:spPr>
          <a:xfrm>
            <a:off x="3359871" y="3663403"/>
            <a:ext cx="107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1D6C1A-D9D4-44A2-A43D-494CCAA5DD3E}"/>
              </a:ext>
            </a:extLst>
          </p:cNvPr>
          <p:cNvSpPr txBox="1"/>
          <p:nvPr/>
        </p:nvSpPr>
        <p:spPr>
          <a:xfrm>
            <a:off x="6077083" y="1992707"/>
            <a:ext cx="61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Infra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690847-4A44-47E5-BA96-F594E211D1DB}"/>
              </a:ext>
            </a:extLst>
          </p:cNvPr>
          <p:cNvSpPr txBox="1"/>
          <p:nvPr/>
        </p:nvSpPr>
        <p:spPr>
          <a:xfrm>
            <a:off x="6077083" y="3727702"/>
            <a:ext cx="91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Skill Set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37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3632</TotalTime>
  <Words>2484</Words>
  <Application>Microsoft Office PowerPoint</Application>
  <PresentationFormat>A4 용지(210x297mm)</PresentationFormat>
  <Paragraphs>788</Paragraphs>
  <Slides>42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6" baseType="lpstr">
      <vt:lpstr>나눔스퀘어라운드 Regular</vt:lpstr>
      <vt:lpstr>나눔스퀘어라운드 Bold</vt:lpstr>
      <vt:lpstr>나눔고딕 ExtraBold</vt:lpstr>
      <vt:lpstr>Calibri</vt:lpstr>
      <vt:lpstr>나눔스퀘어라운드 ExtraBold</vt:lpstr>
      <vt:lpstr>Arial</vt:lpstr>
      <vt:lpstr>맑은 고딕</vt:lpstr>
      <vt:lpstr>나눔스퀘어라운드 Light</vt:lpstr>
      <vt:lpstr>Wingdings</vt:lpstr>
      <vt:lpstr>나눔스퀘어</vt:lpstr>
      <vt:lpstr>나눔바른고딕</vt:lpstr>
      <vt:lpstr>Office 테마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rltns2424@naver.com</dc:creator>
  <cp:lastModifiedBy>유 병현</cp:lastModifiedBy>
  <cp:revision>375</cp:revision>
  <dcterms:created xsi:type="dcterms:W3CDTF">2019-04-07T10:23:42Z</dcterms:created>
  <dcterms:modified xsi:type="dcterms:W3CDTF">2021-06-30T04:54:57Z</dcterms:modified>
</cp:coreProperties>
</file>